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5" r:id="rId4"/>
  </p:sldMasterIdLst>
  <p:notesMasterIdLst>
    <p:notesMasterId r:id="rId35"/>
  </p:notesMasterIdLst>
  <p:handoutMasterIdLst>
    <p:handoutMasterId r:id="rId36"/>
  </p:handoutMasterIdLst>
  <p:sldIdLst>
    <p:sldId id="256" r:id="rId5"/>
    <p:sldId id="322" r:id="rId6"/>
    <p:sldId id="303" r:id="rId7"/>
    <p:sldId id="304" r:id="rId8"/>
    <p:sldId id="305" r:id="rId9"/>
    <p:sldId id="306" r:id="rId10"/>
    <p:sldId id="307" r:id="rId11"/>
    <p:sldId id="426" r:id="rId12"/>
    <p:sldId id="427" r:id="rId13"/>
    <p:sldId id="428" r:id="rId14"/>
    <p:sldId id="429" r:id="rId15"/>
    <p:sldId id="301" r:id="rId16"/>
    <p:sldId id="298" r:id="rId17"/>
    <p:sldId id="430" r:id="rId18"/>
    <p:sldId id="295" r:id="rId19"/>
    <p:sldId id="308" r:id="rId20"/>
    <p:sldId id="300" r:id="rId21"/>
    <p:sldId id="296" r:id="rId22"/>
    <p:sldId id="311" r:id="rId23"/>
    <p:sldId id="309" r:id="rId24"/>
    <p:sldId id="297" r:id="rId25"/>
    <p:sldId id="312" r:id="rId26"/>
    <p:sldId id="310" r:id="rId27"/>
    <p:sldId id="313" r:id="rId28"/>
    <p:sldId id="314" r:id="rId29"/>
    <p:sldId id="315" r:id="rId30"/>
    <p:sldId id="316" r:id="rId31"/>
    <p:sldId id="413" r:id="rId32"/>
    <p:sldId id="319" r:id="rId33"/>
    <p:sldId id="425" r:id="rId34"/>
  </p:sldIdLst>
  <p:sldSz cx="9144000" cy="6858000" type="screen4x3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DB8B8-0EDF-427C-ADB2-2AAF6B18CDC8}" v="517" dt="2018-11-27T14:07:08.896"/>
    <p1510:client id="{E663CBD1-BE1A-F8BB-E3EE-9AECBB471AE6}" v="28" dt="2019-11-26T17:19:43.439"/>
    <p1510:client id="{F8A8797F-74C3-7392-DB47-8301DE171B18}" v="2" dt="2019-11-26T17:33:54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Stijl, donker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7402A69-3F6E-4366-AD37-40CAE479F9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9D552C6-FD5D-4DB9-8301-A0FBC459B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3CDCA58D-514E-4586-B492-6CA7494010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D249F429-B447-40D3-AF0A-DCDAB16E132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5E9417-A80E-46DF-A353-2C3BF80B95E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64978AB-861F-4740-9C6A-5D29F7BCC0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D07698-596A-43FB-8A9E-A30642E6DF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2A19C9-47E6-4597-90E2-CB48C6FDEA09}" type="datetimeFigureOut">
              <a:rPr lang="nl-NL"/>
              <a:pPr>
                <a:defRPr/>
              </a:pPr>
              <a:t>2-12-2019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D43B36CD-0B25-41FF-930D-4E543DFB49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F6879425-E4A9-4C2D-8E07-484DCAE35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4A5667-8811-4C92-8987-1B3A89D6E5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9D5447-0CB5-4417-A3FA-0F67C6FE6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01FD17-C79C-49EF-9C24-6167F021006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>
            <a:extLst>
              <a:ext uri="{FF2B5EF4-FFF2-40B4-BE49-F238E27FC236}">
                <a16:creationId xmlns:a16="http://schemas.microsoft.com/office/drawing/2014/main" id="{C88148DC-F01E-4B2D-9729-D1F4D7EA3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Tijdelijke aanduiding voor notities 2">
            <a:extLst>
              <a:ext uri="{FF2B5EF4-FFF2-40B4-BE49-F238E27FC236}">
                <a16:creationId xmlns:a16="http://schemas.microsoft.com/office/drawing/2014/main" id="{35392F31-E981-432E-BCC6-10ABB040B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73A442-AB1D-447F-B3A2-94C06D17E1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33268-54EA-4C15-8D88-9E7C98AEE7A5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>
            <a:extLst>
              <a:ext uri="{FF2B5EF4-FFF2-40B4-BE49-F238E27FC236}">
                <a16:creationId xmlns:a16="http://schemas.microsoft.com/office/drawing/2014/main" id="{D8E7C2B2-14A0-4EC6-BD53-6233721F0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6627" name="Tijdelijke aanduiding voor notities 2">
            <a:extLst>
              <a:ext uri="{FF2B5EF4-FFF2-40B4-BE49-F238E27FC236}">
                <a16:creationId xmlns:a16="http://schemas.microsoft.com/office/drawing/2014/main" id="{FE996C31-E02F-4338-B7E0-0C666D61D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26628" name="Tijdelijke aanduiding voor dianummer 3">
            <a:extLst>
              <a:ext uri="{FF2B5EF4-FFF2-40B4-BE49-F238E27FC236}">
                <a16:creationId xmlns:a16="http://schemas.microsoft.com/office/drawing/2014/main" id="{EDAEBC1B-2DF5-470D-89B0-0C5831F91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364D21-B1E9-405D-9EEA-82D2B877EA82}" type="slidenum">
              <a:rPr lang="nl-NL" altLang="nl-NL" sz="1200" smtClean="0"/>
              <a:pPr/>
              <a:t>28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31597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FD211594-1CB5-4922-933D-A3FB3B24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122363"/>
            <a:ext cx="6298769" cy="2387600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8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C4842D03-6D70-4B11-8BD8-9571E8E19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2B141DE-945E-4ADC-B0B6-8167426DD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6B664F4-7306-450C-A2E7-4C920D835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92816C-F6B2-4D44-B9C3-6C92CAE4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C1F766-26F0-4C2D-8D14-4515E033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5197C3-CAD0-41FD-824F-9B2F5B1F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85B67F-BCF2-49F2-812B-A89DAD49908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8701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209E0A18-D461-44F5-BF15-4949D37A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B98E9ED-4695-422A-8500-DF7D8FDE5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AAC53F7-10A0-4226-865F-A394A42B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A85ADD-A702-44B7-8C81-A2A30D480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8F8A1A-707C-4945-988F-FD7069D6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83A320-7890-48AD-A6D1-5A7976CE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33D2BC-39F8-4676-BFDC-0FA586CE304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3742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B5AB108C-F4C0-4B52-A5A7-0AAE44E07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D2B924C-E981-4A49-A4E3-CF0E104B4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73EFF17-BBD6-4BEA-9E88-BFF976654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B3DC81-0142-484F-9979-65A3184A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F56729-D79A-4588-975B-DCC54120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034BC9-7A36-47B9-B739-043961A2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114101-2BD5-4FE3-B2FC-C7463C959D7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1890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043E33BA-EA90-4ADF-8E0A-EFC3EA134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5D020CE-4E95-4822-BA3B-3B273F337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71954DE-90D3-45EF-8223-90EB4CBCD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A9A1BA-6B7D-4E1E-B7E3-D64D9043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D8D1A39-FB71-445A-8E7D-2C819CC7F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BC7C7-4F38-4E8A-9885-D5D09B22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459F7-382E-4772-BC93-F3456F53476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97364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A027A389-D8F4-442F-899C-731F1EBDF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8FB2934-07D0-4C13-99BA-DBB0D6629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562E69C-9124-4FBA-B67B-5CE330450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F6EB57-C467-4735-B12C-44522A53D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B01E38-E7DF-45B1-9F9E-75F87172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013BB0-BE12-491F-BD56-6308A260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662B33-DEC5-48DB-B1D0-6090C1B8EB4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6585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BD21F83D-96B1-4DDE-A4E6-EB9C8B47C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C62DB5-EDB5-4B4B-8EF9-F6C414D3A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A60985E-2BBD-408E-BD26-EB205F71A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595195-C998-4B5C-B973-A7C8F48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8A46D7-E5D4-4E8D-A5DD-AD868EE3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F61CF8-64FE-4C81-B929-BEC50101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34504B-34A7-4F47-9CC1-F0C84BF7835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92839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3A218BE3-61B6-4420-8297-C2E720FB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59" y="1122363"/>
            <a:ext cx="6303695" cy="2387600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8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82D4CB9-9C44-4790-86EB-B2EA577B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7C36BA-2E3E-4220-95C1-1AB5247B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7FB674-2FFC-454F-B2AF-3A0E60D9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52141-7297-40C2-BCEE-C8E17EF2DD3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46548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4645D-8114-46D6-BBFB-1E8B72AB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1EFB-1D4B-4C39-BA2B-74C6C3F7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63D42-6EB3-4DF6-A08A-CF1DCFE7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D1AE-56FF-4A4B-A179-443A463E577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63060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783B-9F66-4FD6-A733-E893BB18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7F7EE-2320-4D0D-AB80-D7DD3F858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D0D9D-3412-44CF-9AA9-92F5F7E4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67F5-B7A5-4816-BFF0-DD054857399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89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 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D0F97444-2AD0-4A3F-A56D-7E06E1B7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491A969-5C42-4645-A23B-D5EE8266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489876E-4666-4E9E-8F7D-C714E6F6D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23E3D0-9343-48BD-BE77-BE2CD93E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0597C1-123E-467C-BC00-88B9349C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49A9E1-A040-4F73-8C10-B7732BB5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2F9B51-139F-49A2-90E1-EE19280233A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65300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28FB0C-87BD-4BE6-85D8-8C4BEB21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5C9700-6885-4164-B217-62B336A3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FD0F9A-D380-4B34-9AAE-595B47B0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D7141-D496-424E-8D7E-2A69D91BF60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24620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37C469-21E7-4CC3-AD94-E4ADB76F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D8E928-81AA-4B9C-BC56-F3D1E1D7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1F7A1F-E803-4EC5-A580-F39C4D4A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962EC-ECE1-48FD-88EA-2C7D501A42E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2434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16194A8F-02EE-4018-9AAA-5A9CFA305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92587A1-4EB6-4FB7-BD19-E0CEC5C7A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EB7CEFC-613A-4AE9-B0CF-3CA7277FF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605166-C1A0-40F0-A099-B4EA5121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4D627A-326F-4203-9F11-93176EAE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7C1886-FD4B-4AB9-91B5-CE524C2D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A4CA97-4594-4A4B-8725-0A41EA10751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967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CE3AE4C2-14A7-4880-A8D0-413A7C0F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2C692F0-064E-45B9-ADA9-21DD75DA7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FE83619-FF96-425F-9527-17E4839A6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 numCol="2"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9EB43B-AD57-4119-8996-0EEA25BA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670A8CC-EFE1-4CDE-84C7-A4E9C44C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583113-1A59-4AED-8C8F-EEA9EE2B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2206E1-54EF-4369-B023-05D09E2AB33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8888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BB +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67F3BA19-5683-46FB-B446-046976833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6D8BC77-1057-4F5F-973F-E8B1053E2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D06B6E5-507B-4FAD-B327-BBD291F96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 numCol="2"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CED0E8-0BAE-47CD-B1B7-EC81EDAD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388694-253A-459E-B98C-CCADE72F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CA3B9C-6300-49BA-9DF3-BFF2B4F5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26A5C1C-1AEB-4E60-B615-B4882F047CD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764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12113848-C8AB-405E-A5D5-894BC8C49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2D2B456-54E1-49F5-9852-B5D3279D5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BCA2CC6-CEC4-4653-B88C-BBBD5AE35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1A0BC1-79FA-4E20-A0BF-6C446E14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D1052F-67E8-4B53-9B29-C087B9D6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EE2A21-40E3-4A84-ACA0-02E67501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887ADD-561D-4641-9790-1206858922E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5421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EB3ABA3D-7D1D-485F-8457-34BF998D3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470462C-822E-4610-A72C-D2E526DEC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988B79F-FEEA-43E8-BF21-3295B234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E38CC1-6088-4257-A2C0-495CED1E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0EB225-DF99-4499-A20B-92EAB392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047933-4350-49EF-9C97-7551C2B4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EC3307-0855-405C-8137-449954C5BC5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340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490334C7-FCF4-45F1-B90D-CDDA46EB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D9F2783-278C-44FE-9886-B7B12E8A6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C6032F7-71C6-4F5F-A7AC-E98F709CD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21C2A4-478D-4291-B684-A6325F24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7B2044-E537-45C6-A550-90B4026C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6E7DFB-2F64-4EA5-9522-1694FCE1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15B599-A714-472D-B09B-A518A3B3971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8634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4EA19FD9-781F-4822-A394-F97D63B3D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5EC14E7-C6B1-4111-8716-E1562FB17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6E068A1-2283-45AD-B16C-74FB9593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E5C503D-97A9-40D3-B950-F22BCFAB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6FAF2F-0A5F-4BA9-8399-0EC9F4DD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6FE8A3-D79D-4E32-ACD1-680BF453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D2316E-88CD-4EAF-9310-0CCF7914366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965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149E2C6-963B-4C1F-BDDE-268735868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  <a:endParaRPr lang="en-US" altLang="nl-N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073FEB-21DB-447D-9356-87220B3ED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2BA88-C212-45D2-A98F-5E1308482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C7966-C8A6-4CD3-AEF6-5DFB4EBA4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81BCB-7923-490F-BF2C-1F59CF016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5EFB10-6F71-49A6-805E-B9DEB109B35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02" r:id="rId17"/>
    <p:sldLayoutId id="2147484219" r:id="rId18"/>
    <p:sldLayoutId id="2147484220" r:id="rId19"/>
    <p:sldLayoutId id="2147484221" r:id="rId20"/>
    <p:sldLayoutId id="2147484222" r:id="rId2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4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12" Type="http://schemas.openxmlformats.org/officeDocument/2006/relationships/image" Target="../media/image5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11" Type="http://schemas.openxmlformats.org/officeDocument/2006/relationships/hyperlink" Target="http://www.google.nl/url?sa=i&amp;source=images&amp;cd=&amp;cad=rja&amp;docid=3YSGxWYxna6h3M&amp;tbnid=jKnY7N0g_6V3wM:&amp;ved=0CAgQjRwwAA&amp;url=http://spreekbeurt-kenia.yurls.net/&amp;ei=eEGWUuLOHYOryAO5-YCQCw&amp;psig=AFQjCNFToQl8CQkKjUdXWUbfZSlCcTtK3g&amp;ust=1385665272530650" TargetMode="External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sevenwolden-my.sharepoint.com/personal/grp_sevenwolden_nl/Documents/2019-2020/BE%20Pitch%20november%202019.pptx" TargetMode="External"/><Relationship Id="rId3" Type="http://schemas.openxmlformats.org/officeDocument/2006/relationships/hyperlink" Target="https://sevenwolden-my.sharepoint.com/:p:/r/personal/weu_sevenwolden_nl/Documents/Bijlagen/MAATSCHAPPIJWETENSCHAPPEN_PITCH_OUDERS(2).pptx?d=w808af1ab86eb4f5da14e9af0e86b91d5&amp;csf=1&amp;e=uJbm6n" TargetMode="External"/><Relationship Id="rId7" Type="http://schemas.openxmlformats.org/officeDocument/2006/relationships/hyperlink" Target="https://prezi.com/view/n6CvKwEAb7FTXuzMtGq1/" TargetMode="External"/><Relationship Id="rId2" Type="http://schemas.openxmlformats.org/officeDocument/2006/relationships/hyperlink" Target="https://prezi.com/-ebsxfdpdln9/?utm_campaign=share&amp;utm_medium=copy&amp;rc=ex0share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sevenwolden-my.sharepoint.com/:p:/r/personal/weu_sevenwolden_nl/Documents/Informatica%20voorlichting%20HAVO%20nov%202019%20(1).pptx?d=wec2bb81d02184a5cb9177674777f7e99&amp;csf=1&amp;e=17Zgle" TargetMode="External"/><Relationship Id="rId5" Type="http://schemas.openxmlformats.org/officeDocument/2006/relationships/hyperlink" Target="https://sevenwolden-my.sharepoint.com/:p:/r/personal/weu_sevenwolden_nl/Documents/Bijlagen/Havo%203%20Pitch%2027nov20181(1).pptx?d=w21ce71c7d5214496b05ef517686e8a0e&amp;csf=1&amp;e=CBDylv" TargetMode="External"/><Relationship Id="rId4" Type="http://schemas.openxmlformats.org/officeDocument/2006/relationships/hyperlink" Target="https://prezi.com/_4mc3rwcgxvl/bsm-pitch-ouderavond-havo-f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46F67-1BCC-494A-A725-BC353C463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1122363"/>
            <a:ext cx="6644432" cy="4039118"/>
          </a:xfrm>
        </p:spPr>
        <p:txBody>
          <a:bodyPr/>
          <a:lstStyle/>
          <a:p>
            <a:pPr>
              <a:defRPr/>
            </a:pPr>
            <a:r>
              <a:rPr lang="nl-NL"/>
              <a:t>Welkom</a:t>
            </a:r>
            <a:br>
              <a:rPr lang="nl-NL">
                <a:cs typeface="Calibri"/>
              </a:rPr>
            </a:br>
            <a:br>
              <a:rPr lang="nl-NL">
                <a:cs typeface="Calibri"/>
              </a:rPr>
            </a:br>
            <a:r>
              <a:rPr lang="nl-NL">
                <a:cs typeface="Calibri"/>
              </a:rPr>
              <a:t>Dinsdag 26 november 2019</a:t>
            </a:r>
            <a:br>
              <a:rPr lang="nl-NL">
                <a:cs typeface="Calibri"/>
              </a:rPr>
            </a:br>
            <a:r>
              <a:rPr lang="nl-NL">
                <a:cs typeface="Calibri"/>
              </a:rPr>
              <a:t>Profielkeuze avond voor ouders Havo 3 SLS/JENA/AVO+</a:t>
            </a:r>
            <a:br>
              <a:rPr lang="nl-NL">
                <a:cs typeface="Calibri"/>
              </a:rPr>
            </a:br>
            <a:br>
              <a:rPr lang="nl-NL">
                <a:cs typeface="Calibri"/>
              </a:rPr>
            </a:br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D0967-28EB-4140-90FF-000C9291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CM kunst</a:t>
            </a:r>
          </a:p>
        </p:txBody>
      </p:sp>
      <p:pic>
        <p:nvPicPr>
          <p:cNvPr id="4" name="Afbeelding 4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AEE74C5B-7A34-4F23-8DED-09B859340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079" y="1499053"/>
            <a:ext cx="8622676" cy="56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A38D1-4FE0-4156-9BDC-FE60978C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CM talen</a:t>
            </a:r>
          </a:p>
        </p:txBody>
      </p:sp>
      <p:pic>
        <p:nvPicPr>
          <p:cNvPr id="4" name="Afbeelding 4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4AEF19A0-F308-4D5D-A98C-1FF4E6486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086" y="1629682"/>
            <a:ext cx="8921256" cy="54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9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0DDD1096-9671-49F7-8670-6B6780AC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85725"/>
            <a:ext cx="77247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48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kun je met CM</a:t>
            </a:r>
            <a:r>
              <a:rPr lang="nl-NL" altLang="nl-NL" sz="48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9219" name="Tijdelijke aanduiding voor inhoud 2">
            <a:extLst>
              <a:ext uri="{FF2B5EF4-FFF2-40B4-BE49-F238E27FC236}">
                <a16:creationId xmlns:a16="http://schemas.microsoft.com/office/drawing/2014/main" id="{08F0AD1C-2675-494E-A82D-7D9F7B158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05" y="1235291"/>
            <a:ext cx="8229600" cy="5661025"/>
          </a:xfrm>
        </p:spPr>
        <p:txBody>
          <a:bodyPr/>
          <a:lstStyle/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2800" b="1"/>
              <a:t>Journalistiek</a:t>
            </a:r>
            <a:endParaRPr lang="nl-NL"/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2800" b="1"/>
              <a:t>International Business en </a:t>
            </a:r>
            <a:r>
              <a:rPr lang="nl-NL" altLang="nl-NL" sz="2800" b="1" err="1"/>
              <a:t>languages</a:t>
            </a:r>
            <a:endParaRPr lang="nl-NL" altLang="nl-NL" sz="2800" b="1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2800" b="1"/>
              <a:t>Hulpverlening – SJD , SPH</a:t>
            </a:r>
            <a:endParaRPr lang="nl-NL" altLang="nl-NL" sz="2800" b="1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2800" b="1"/>
              <a:t>Maatschappelijk Werk </a:t>
            </a:r>
            <a:endParaRPr lang="nl-NL" altLang="nl-NL" sz="2800" b="1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2800" b="1"/>
              <a:t>Personeel en Arbeid</a:t>
            </a:r>
            <a:endParaRPr lang="nl-NL" altLang="nl-NL" sz="2800" b="1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2800" b="1"/>
              <a:t>HBO rechten</a:t>
            </a:r>
            <a:endParaRPr lang="nl-NL" altLang="nl-NL" sz="2800" b="1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2800" b="1"/>
              <a:t>Gezondheidszorg</a:t>
            </a:r>
            <a:endParaRPr lang="nl-NL" altLang="nl-NL" sz="2800" b="1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2800" b="1"/>
              <a:t>Onderwijs en Sport</a:t>
            </a:r>
            <a:endParaRPr lang="nl-NL" altLang="nl-NL" sz="2800" b="1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2800" b="1"/>
              <a:t>Kunst academie</a:t>
            </a:r>
            <a:endParaRPr lang="nl-NL" altLang="nl-NL" sz="28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31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Users\User\Pictures\Nieuwe map\binnenhuis architect.png">
            <a:extLst>
              <a:ext uri="{FF2B5EF4-FFF2-40B4-BE49-F238E27FC236}">
                <a16:creationId xmlns:a16="http://schemas.microsoft.com/office/drawing/2014/main" id="{3D50C5B9-4F8A-4265-8355-7C8A1E9A0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75"/>
            <a:ext cx="2465387" cy="218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C:\Users\User\Pictures\onderwijzer.png">
            <a:extLst>
              <a:ext uri="{FF2B5EF4-FFF2-40B4-BE49-F238E27FC236}">
                <a16:creationId xmlns:a16="http://schemas.microsoft.com/office/drawing/2014/main" id="{257669B6-559E-4556-8109-96282031D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03" y="255524"/>
            <a:ext cx="2597992" cy="193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C:\Users\User\Pictures\pedagogiek.jpg">
            <a:extLst>
              <a:ext uri="{FF2B5EF4-FFF2-40B4-BE49-F238E27FC236}">
                <a16:creationId xmlns:a16="http://schemas.microsoft.com/office/drawing/2014/main" id="{85CA138C-B24D-4AB1-8D16-91CBBE303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10" y="6739"/>
            <a:ext cx="1995390" cy="296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C:\Users\User\Pictures\Nieuwe map\fotograaf.jpg">
            <a:extLst>
              <a:ext uri="{FF2B5EF4-FFF2-40B4-BE49-F238E27FC236}">
                <a16:creationId xmlns:a16="http://schemas.microsoft.com/office/drawing/2014/main" id="{A7D5A74F-8AA4-47F1-8D01-9F6ED4D00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" y="6739"/>
            <a:ext cx="2830674" cy="218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C:\Users\User\Pictures\Nieuwe map\leraar.jpg">
            <a:extLst>
              <a:ext uri="{FF2B5EF4-FFF2-40B4-BE49-F238E27FC236}">
                <a16:creationId xmlns:a16="http://schemas.microsoft.com/office/drawing/2014/main" id="{3A44D9D0-F840-4510-86ED-8ACE17F4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625975"/>
            <a:ext cx="2824162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C:\Users\User\Pictures\Nieuwe map\images.jpg">
            <a:extLst>
              <a:ext uri="{FF2B5EF4-FFF2-40B4-BE49-F238E27FC236}">
                <a16:creationId xmlns:a16="http://schemas.microsoft.com/office/drawing/2014/main" id="{6EDE2446-9F58-4028-A07B-0B6AD5BAD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99" y="2190490"/>
            <a:ext cx="2904801" cy="26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C:\Users\User\Pictures\Nieuwe map\journalist.png">
            <a:extLst>
              <a:ext uri="{FF2B5EF4-FFF2-40B4-BE49-F238E27FC236}">
                <a16:creationId xmlns:a16="http://schemas.microsoft.com/office/drawing/2014/main" id="{DA46D54C-69CB-4350-B135-A06C2755B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8" descr="C:\Users\User\Pictures\Nieuwe map\verpleegkundige.jpg">
            <a:extLst>
              <a:ext uri="{FF2B5EF4-FFF2-40B4-BE49-F238E27FC236}">
                <a16:creationId xmlns:a16="http://schemas.microsoft.com/office/drawing/2014/main" id="{753E7015-70E9-4646-9F7A-F0A5E48E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90" y="2153362"/>
            <a:ext cx="3929548" cy="249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9" descr="C:\Users\User\Pictures\Nieuwe map\rechten.jpg">
            <a:extLst>
              <a:ext uri="{FF2B5EF4-FFF2-40B4-BE49-F238E27FC236}">
                <a16:creationId xmlns:a16="http://schemas.microsoft.com/office/drawing/2014/main" id="{7ABDB069-7D29-44E0-902C-ED2376F9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179630"/>
            <a:ext cx="2597538" cy="25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0" descr="C:\Users\User\Pictures\Nieuwe map\politie.jpg">
            <a:extLst>
              <a:ext uri="{FF2B5EF4-FFF2-40B4-BE49-F238E27FC236}">
                <a16:creationId xmlns:a16="http://schemas.microsoft.com/office/drawing/2014/main" id="{CA17F750-3011-4776-8433-499D9B0F4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4641850"/>
            <a:ext cx="19462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1" descr="C:\Users\User\Pictures\Nieuwe map\ontwerper.jpg">
            <a:extLst>
              <a:ext uri="{FF2B5EF4-FFF2-40B4-BE49-F238E27FC236}">
                <a16:creationId xmlns:a16="http://schemas.microsoft.com/office/drawing/2014/main" id="{DF0C25DF-8DCC-498E-9B2D-97EB7FB8C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934149"/>
            <a:ext cx="18954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21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30A22-7EFA-4EBA-9C52-7479E4E3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Economie &amp; Maatschappij</a:t>
            </a:r>
          </a:p>
        </p:txBody>
      </p:sp>
      <p:pic>
        <p:nvPicPr>
          <p:cNvPr id="4" name="Afbeelding 4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D394D095-5062-43B4-8228-2904EE261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71" y="1685665"/>
            <a:ext cx="8762634" cy="53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0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52B677AD-4DFB-4FAC-B625-F1B7971A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7512050" cy="1312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54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Business College</a:t>
            </a:r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33DA6121-CA90-433D-B26D-B0D75FB118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730" y="1616845"/>
            <a:ext cx="8703906" cy="5278515"/>
          </a:xfrm>
          <a:prstGeom prst="rect">
            <a:avLst/>
          </a:prstGeom>
        </p:spPr>
      </p:pic>
      <p:sp>
        <p:nvSpPr>
          <p:cNvPr id="14340" name="Tijdelijke aanduiding voor inhoud 3">
            <a:extLst>
              <a:ext uri="{FF2B5EF4-FFF2-40B4-BE49-F238E27FC236}">
                <a16:creationId xmlns:a16="http://schemas.microsoft.com/office/drawing/2014/main" id="{71EE3655-4BEA-4423-A8E6-8244B2061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41710"/>
            <a:ext cx="4392488" cy="4352925"/>
          </a:xfrm>
        </p:spPr>
        <p:txBody>
          <a:bodyPr>
            <a:normAutofit/>
          </a:bodyPr>
          <a:lstStyle/>
          <a:p>
            <a:pPr marL="182880" indent="-182880" eaLnBrk="1" fontAlgn="auto" hangingPunct="1">
              <a:buFont typeface="Arial"/>
              <a:buChar char="•"/>
              <a:defRPr/>
            </a:pPr>
            <a:endParaRPr lang="nl-NL" altLang="nl-NL" sz="3200" u="sng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129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9D04FF52-DCD0-47D7-AF60-CA0C09850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48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kun je met EM</a:t>
            </a:r>
            <a:r>
              <a:rPr lang="nl-NL" altLang="nl-NL" sz="48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2291" name="Tijdelijke aanduiding voor inhoud 2">
            <a:extLst>
              <a:ext uri="{FF2B5EF4-FFF2-40B4-BE49-F238E27FC236}">
                <a16:creationId xmlns:a16="http://schemas.microsoft.com/office/drawing/2014/main" id="{A390FCE8-3CC6-4094-ADE9-9DBC08329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49026"/>
            <a:ext cx="8229600" cy="5085853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buFontTx/>
              <a:buNone/>
              <a:defRPr/>
            </a:pPr>
            <a:r>
              <a:rPr lang="nl-NL" altLang="nl-NL" sz="3200"/>
              <a:t>Accountancy</a:t>
            </a:r>
            <a:endParaRPr lang="nl-NL">
              <a:cs typeface="Calibri"/>
            </a:endParaRPr>
          </a:p>
          <a:p>
            <a:pPr marL="0" indent="0" eaLnBrk="1" fontAlgn="auto" hangingPunct="1">
              <a:lnSpc>
                <a:spcPct val="110000"/>
              </a:lnSpc>
              <a:buFontTx/>
              <a:buNone/>
              <a:defRPr/>
            </a:pPr>
            <a:r>
              <a:rPr lang="nl-NL" altLang="nl-NL" sz="3200"/>
              <a:t>MER</a:t>
            </a:r>
            <a:endParaRPr lang="nl-NL" altLang="nl-NL" sz="3200">
              <a:cs typeface="Calibri"/>
            </a:endParaRPr>
          </a:p>
          <a:p>
            <a:pPr marL="0" indent="0" eaLnBrk="1" fontAlgn="auto" hangingPunct="1">
              <a:lnSpc>
                <a:spcPct val="110000"/>
              </a:lnSpc>
              <a:buFontTx/>
              <a:buNone/>
              <a:defRPr/>
            </a:pPr>
            <a:r>
              <a:rPr lang="nl-NL" altLang="nl-NL" sz="3200"/>
              <a:t>CE</a:t>
            </a:r>
            <a:endParaRPr lang="nl-NL" altLang="nl-NL" sz="3200">
              <a:cs typeface="Calibri"/>
            </a:endParaRPr>
          </a:p>
          <a:p>
            <a:pPr marL="0" indent="0" eaLnBrk="1" fontAlgn="auto" hangingPunct="1">
              <a:lnSpc>
                <a:spcPct val="110000"/>
              </a:lnSpc>
              <a:buFontTx/>
              <a:buNone/>
              <a:defRPr/>
            </a:pPr>
            <a:r>
              <a:rPr lang="nl-NL" altLang="nl-NL" sz="3200"/>
              <a:t>Facility Management</a:t>
            </a:r>
            <a:endParaRPr lang="nl-NL" altLang="nl-NL" sz="3200">
              <a:cs typeface="Calibri"/>
            </a:endParaRPr>
          </a:p>
          <a:p>
            <a:pPr marL="0" indent="0" eaLnBrk="1" fontAlgn="auto" hangingPunct="1">
              <a:lnSpc>
                <a:spcPct val="110000"/>
              </a:lnSpc>
              <a:buFontTx/>
              <a:buNone/>
              <a:defRPr/>
            </a:pPr>
            <a:r>
              <a:rPr lang="nl-NL" altLang="nl-NL" sz="3200"/>
              <a:t>FSM</a:t>
            </a:r>
            <a:endParaRPr lang="nl-NL" altLang="nl-NL" sz="3200">
              <a:cs typeface="Calibri"/>
            </a:endParaRPr>
          </a:p>
          <a:p>
            <a:pPr marL="0" indent="0" eaLnBrk="1" fontAlgn="auto" hangingPunct="1">
              <a:lnSpc>
                <a:spcPct val="110000"/>
              </a:lnSpc>
              <a:buFontTx/>
              <a:buNone/>
              <a:defRPr/>
            </a:pPr>
            <a:r>
              <a:rPr lang="nl-NL" altLang="nl-NL" sz="3200"/>
              <a:t>Hotelschool</a:t>
            </a:r>
            <a:endParaRPr lang="nl-NL" altLang="nl-NL" sz="3200">
              <a:cs typeface="Calibri"/>
            </a:endParaRPr>
          </a:p>
          <a:p>
            <a:pPr marL="0" indent="0" eaLnBrk="1" fontAlgn="auto" hangingPunct="1">
              <a:lnSpc>
                <a:spcPct val="110000"/>
              </a:lnSpc>
              <a:buFontTx/>
              <a:buNone/>
              <a:defRPr/>
            </a:pPr>
            <a:r>
              <a:rPr lang="nl-NL" altLang="nl-NL" sz="3200"/>
              <a:t>Bedrijfseconomie</a:t>
            </a:r>
            <a:endParaRPr lang="nl-NL" altLang="nl-NL" sz="3200">
              <a:cs typeface="Calibri"/>
            </a:endParaRPr>
          </a:p>
          <a:p>
            <a:pPr marL="0" indent="0" eaLnBrk="1" fontAlgn="auto" hangingPunct="1">
              <a:lnSpc>
                <a:spcPct val="110000"/>
              </a:lnSpc>
              <a:buFontTx/>
              <a:buNone/>
              <a:defRPr/>
            </a:pPr>
            <a:r>
              <a:rPr lang="nl-NL" altLang="nl-NL" sz="3200"/>
              <a:t>Informatica</a:t>
            </a:r>
            <a:endParaRPr lang="nl-NL" altLang="nl-NL" sz="3200">
              <a:cs typeface="Calibri"/>
            </a:endParaRPr>
          </a:p>
          <a:p>
            <a:pPr marL="0" indent="0" eaLnBrk="1" fontAlgn="auto" hangingPunct="1">
              <a:lnSpc>
                <a:spcPct val="110000"/>
              </a:lnSpc>
              <a:buFontTx/>
              <a:buNone/>
              <a:defRPr/>
            </a:pPr>
            <a:r>
              <a:rPr lang="nl-NL" altLang="nl-NL" sz="3200" i="1"/>
              <a:t>Alles van CM (taal)</a:t>
            </a:r>
            <a:endParaRPr lang="nl-NL" altLang="nl-NL" sz="3200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65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Pictures\Nieuwe map\naamloos.png">
            <a:extLst>
              <a:ext uri="{FF2B5EF4-FFF2-40B4-BE49-F238E27FC236}">
                <a16:creationId xmlns:a16="http://schemas.microsoft.com/office/drawing/2014/main" id="{F7B8F716-DA07-40B4-935D-B6C867CAF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"/>
            <a:ext cx="30321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C:\Users\User\Pictures\Nieuwe map\bedrijfseconoom.jpg">
            <a:extLst>
              <a:ext uri="{FF2B5EF4-FFF2-40B4-BE49-F238E27FC236}">
                <a16:creationId xmlns:a16="http://schemas.microsoft.com/office/drawing/2014/main" id="{1ABE053F-4B8C-42F2-8F5B-FD0CD1DEF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56" y="1166"/>
            <a:ext cx="2907263" cy="203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C:\Users\User\Pictures\hotelmanager.jpg">
            <a:extLst>
              <a:ext uri="{FF2B5EF4-FFF2-40B4-BE49-F238E27FC236}">
                <a16:creationId xmlns:a16="http://schemas.microsoft.com/office/drawing/2014/main" id="{8678CF46-A200-40EF-9638-D5E42B46F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56" y="2032454"/>
            <a:ext cx="3409366" cy="25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C:\Users\User\Pictures\Nieuwe map\economie.png">
            <a:extLst>
              <a:ext uri="{FF2B5EF4-FFF2-40B4-BE49-F238E27FC236}">
                <a16:creationId xmlns:a16="http://schemas.microsoft.com/office/drawing/2014/main" id="{9381453C-06A5-4B2C-9BD1-856D55E1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04" y="2483660"/>
            <a:ext cx="3368545" cy="20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:\Users\User\Pictures\Nieuwe map\economie 2.jpg">
            <a:extLst>
              <a:ext uri="{FF2B5EF4-FFF2-40B4-BE49-F238E27FC236}">
                <a16:creationId xmlns:a16="http://schemas.microsoft.com/office/drawing/2014/main" id="{0FCAC32B-C3CE-4527-9C3E-55D6003B7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" y="4676386"/>
            <a:ext cx="4128795" cy="214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C:\Users\User\Pictures\Nieuwe map\european studies.jpg">
            <a:extLst>
              <a:ext uri="{FF2B5EF4-FFF2-40B4-BE49-F238E27FC236}">
                <a16:creationId xmlns:a16="http://schemas.microsoft.com/office/drawing/2014/main" id="{D33D079B-EC15-4B8E-8AB5-0FD62875C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61" y="3953"/>
            <a:ext cx="3645353" cy="248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C:\Users\User\Pictures\Nieuwe map\HRM.jpg">
            <a:extLst>
              <a:ext uri="{FF2B5EF4-FFF2-40B4-BE49-F238E27FC236}">
                <a16:creationId xmlns:a16="http://schemas.microsoft.com/office/drawing/2014/main" id="{93B1BDA8-0DBA-4E80-8831-7047020A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24" y="3981742"/>
            <a:ext cx="2291248" cy="287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C:\Users\User\Pictures\Nieuwe map\bank.jpg">
            <a:extLst>
              <a:ext uri="{FF2B5EF4-FFF2-40B4-BE49-F238E27FC236}">
                <a16:creationId xmlns:a16="http://schemas.microsoft.com/office/drawing/2014/main" id="{ABB4D9E5-ADFD-4D14-B52E-BBFBE06D5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57" y="1585622"/>
            <a:ext cx="2984240" cy="191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C:\Users\User\Pictures\Nieuwe map\IBL.jpg">
            <a:extLst>
              <a:ext uri="{FF2B5EF4-FFF2-40B4-BE49-F238E27FC236}">
                <a16:creationId xmlns:a16="http://schemas.microsoft.com/office/drawing/2014/main" id="{09BA6C6D-B69B-42F3-B670-9514049DF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49" y="4430810"/>
            <a:ext cx="3627081" cy="242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C:\Users\User\Pictures\Nieuwe map\toerisme.jpg">
            <a:extLst>
              <a:ext uri="{FF2B5EF4-FFF2-40B4-BE49-F238E27FC236}">
                <a16:creationId xmlns:a16="http://schemas.microsoft.com/office/drawing/2014/main" id="{7E75456F-CAF3-4384-AF87-6BCF81165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06" y="2936228"/>
            <a:ext cx="2535982" cy="191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87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999457A3-1A00-4D64-BDF0-855F4000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3" y="161925"/>
            <a:ext cx="7512050" cy="13128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44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Natuur &amp; Gezondheid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527DEE-025A-4152-9070-104BE1D59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347" y="1484784"/>
            <a:ext cx="3685073" cy="5373216"/>
          </a:xfrm>
        </p:spPr>
        <p:txBody>
          <a:bodyPr>
            <a:normAutofit/>
          </a:bodyPr>
          <a:lstStyle/>
          <a:p>
            <a:pPr marL="0" indent="0" eaLnBrk="1" fontAlgn="auto" hangingPunct="1">
              <a:buFontTx/>
              <a:buNone/>
              <a:defRPr/>
            </a:pPr>
            <a:endParaRPr lang="nl-NL" sz="3200" b="1">
              <a:cs typeface="Calibri"/>
            </a:endParaRPr>
          </a:p>
          <a:p>
            <a:pPr marL="0" indent="0" eaLnBrk="1" fontAlgn="auto" hangingPunct="1">
              <a:buFontTx/>
              <a:buNone/>
              <a:defRPr/>
            </a:pPr>
            <a:endParaRPr lang="nl-NL" sz="3200">
              <a:cs typeface="Calibri"/>
            </a:endParaRPr>
          </a:p>
          <a:p>
            <a:pPr marL="182880" indent="-182880" eaLnBrk="1" fontAlgn="auto" hangingPunct="1">
              <a:buFont typeface="Courier New" panose="02070309020205020404" pitchFamily="49" charset="0"/>
              <a:buChar char="o"/>
              <a:defRPr/>
            </a:pPr>
            <a:endParaRPr lang="nl-NL"/>
          </a:p>
        </p:txBody>
      </p:sp>
      <p:pic>
        <p:nvPicPr>
          <p:cNvPr id="2" name="Afbeelding 3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12F97216-876C-4442-8CCC-9B3DC5BC6A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922" y="1124014"/>
            <a:ext cx="8475842" cy="55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8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02B04B3E-724E-4FCD-84BB-F9E2D7F47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48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kan je met NG</a:t>
            </a:r>
            <a:r>
              <a:rPr lang="nl-NL" altLang="nl-NL" sz="48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150201-49B7-44A8-8904-D91319C2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182688"/>
            <a:ext cx="8229600" cy="5675312"/>
          </a:xfrm>
        </p:spPr>
        <p:txBody>
          <a:bodyPr>
            <a:normAutofit fontScale="85000" lnSpcReduction="20000"/>
          </a:bodyPr>
          <a:lstStyle/>
          <a:p>
            <a:pPr marL="182880" indent="-182880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3200"/>
              <a:t>Biologie</a:t>
            </a:r>
          </a:p>
          <a:p>
            <a:pPr marL="182880" indent="-182880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3200"/>
              <a:t>Chemie</a:t>
            </a:r>
          </a:p>
          <a:p>
            <a:pPr marL="182880" indent="-182880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3200"/>
              <a:t>Diermanagement</a:t>
            </a:r>
          </a:p>
          <a:p>
            <a:pPr marL="182880" indent="-182880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3200"/>
              <a:t>Logopedie/optometrie/MBRT</a:t>
            </a:r>
          </a:p>
          <a:p>
            <a:pPr marL="182880" indent="-182880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3200"/>
              <a:t>Laboratorium techniek</a:t>
            </a:r>
          </a:p>
          <a:p>
            <a:pPr marL="182880" indent="-182880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en-US" altLang="nl-NL" sz="3200" err="1"/>
              <a:t>Voeding</a:t>
            </a:r>
            <a:r>
              <a:rPr lang="en-US" altLang="nl-NL" sz="3200"/>
              <a:t> en </a:t>
            </a:r>
            <a:r>
              <a:rPr lang="en-US" altLang="nl-NL" sz="3200" err="1"/>
              <a:t>Diëtetiek</a:t>
            </a:r>
            <a:endParaRPr lang="en-US" altLang="nl-NL" sz="3200"/>
          </a:p>
          <a:p>
            <a:pPr marL="182880" indent="-182880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en-US" altLang="nl-NL" sz="3200" err="1"/>
              <a:t>Milieukunde</a:t>
            </a:r>
            <a:r>
              <a:rPr lang="en-US" altLang="nl-NL" sz="3200"/>
              <a:t>/</a:t>
            </a:r>
            <a:r>
              <a:rPr lang="en-US" altLang="nl-NL" sz="3200" err="1"/>
              <a:t>watermanagement</a:t>
            </a:r>
            <a:endParaRPr lang="en-US" altLang="nl-NL" sz="3200"/>
          </a:p>
          <a:p>
            <a:pPr marL="182880" indent="-182880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en-US" altLang="nl-NL" sz="3200" err="1"/>
              <a:t>Verloskunde</a:t>
            </a:r>
            <a:endParaRPr lang="en-US" altLang="nl-NL" sz="3200"/>
          </a:p>
          <a:p>
            <a:pPr marL="182880" indent="-182880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en-US" altLang="nl-NL" sz="3200" i="1" err="1"/>
              <a:t>Alles</a:t>
            </a:r>
            <a:r>
              <a:rPr lang="en-US" altLang="nl-NL" sz="3200" i="1"/>
              <a:t> van CM (</a:t>
            </a:r>
            <a:r>
              <a:rPr lang="en-US" altLang="nl-NL" sz="3200" i="1" err="1"/>
              <a:t>taal</a:t>
            </a:r>
            <a:r>
              <a:rPr lang="en-US" altLang="nl-NL" sz="3200" i="1"/>
              <a:t>)</a:t>
            </a:r>
          </a:p>
          <a:p>
            <a:pPr marL="0" indent="0" eaLnBrk="1" fontAlgn="auto" hangingPunct="1">
              <a:buFontTx/>
              <a:buNone/>
              <a:defRPr/>
            </a:pPr>
            <a:r>
              <a:rPr lang="nl-NL" sz="3200" i="1"/>
              <a:t>Met </a:t>
            </a:r>
            <a:r>
              <a:rPr lang="nl-NL" sz="3200" i="1" err="1"/>
              <a:t>ec</a:t>
            </a:r>
            <a:r>
              <a:rPr lang="nl-NL" sz="3200" i="1"/>
              <a:t>: alles van EM</a:t>
            </a:r>
          </a:p>
        </p:txBody>
      </p:sp>
    </p:spTree>
    <p:extLst>
      <p:ext uri="{BB962C8B-B14F-4D97-AF65-F5344CB8AC3E}">
        <p14:creationId xmlns:p14="http://schemas.microsoft.com/office/powerpoint/2010/main" val="47774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B119F-B06E-4046-9726-C732924C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br>
              <a:rPr lang="nl-NL"/>
            </a:b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BDA5D7-F4F4-47B4-8793-F4881BF54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0171"/>
            <a:ext cx="7058509" cy="5974865"/>
          </a:xfrm>
        </p:spPr>
        <p:txBody>
          <a:bodyPr/>
          <a:lstStyle/>
          <a:p>
            <a:pPr>
              <a:defRPr/>
            </a:pPr>
            <a:r>
              <a:rPr lang="nl-NL" sz="600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Programma</a:t>
            </a:r>
            <a:r>
              <a:rPr lang="nl-NL" sz="2800"/>
              <a:t> </a:t>
            </a:r>
          </a:p>
          <a:p>
            <a:pPr>
              <a:lnSpc>
                <a:spcPct val="100000"/>
              </a:lnSpc>
              <a:defRPr/>
            </a:pPr>
            <a:r>
              <a:rPr lang="nl-NL" sz="2800"/>
              <a:t>1915 uur          Inloop</a:t>
            </a:r>
            <a:endParaRPr lang="nl-NL" sz="2800" b="1"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nl-NL" sz="2800"/>
              <a:t>1930 uur          Introductie</a:t>
            </a:r>
            <a:endParaRPr lang="nl-NL" sz="2800" b="1"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nl-NL" sz="2800"/>
              <a:t>1935 uur          DSL</a:t>
            </a:r>
            <a:r>
              <a:rPr lang="nl-NL" sz="2800">
                <a:cs typeface="Calibri"/>
              </a:rPr>
              <a:t>/decaan/</a:t>
            </a:r>
            <a:r>
              <a:rPr lang="nl-NL" sz="2800" err="1">
                <a:cs typeface="Calibri"/>
              </a:rPr>
              <a:t>ibc</a:t>
            </a:r>
            <a:endParaRPr lang="nl-NL" sz="2800"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nl-NL" sz="2800">
                <a:cs typeface="Calibri"/>
              </a:rPr>
              <a:t>2000 uur          Pauze</a:t>
            </a:r>
            <a:r>
              <a:rPr lang="nl-NL" sz="2800"/>
              <a:t> </a:t>
            </a:r>
            <a:endParaRPr lang="nl-NL" sz="2800"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nl-NL" sz="2800">
                <a:cs typeface="Calibri"/>
              </a:rPr>
              <a:t>2010 uur          Vak </a:t>
            </a:r>
            <a:r>
              <a:rPr lang="nl-NL" sz="2800" err="1">
                <a:cs typeface="Calibri"/>
              </a:rPr>
              <a:t>Pitches</a:t>
            </a:r>
            <a:endParaRPr lang="nl-NL" sz="2800"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nl-NL" sz="2800">
                <a:cs typeface="Calibri"/>
              </a:rPr>
              <a:t>2045 uur          Einde</a:t>
            </a:r>
            <a:endParaRPr lang="nl-NL">
              <a:cs typeface="Calibri"/>
            </a:endParaRPr>
          </a:p>
          <a:p>
            <a:pPr>
              <a:defRPr/>
            </a:pPr>
            <a:endParaRPr lang="nl-NL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2727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Pictures\Nieuwe map\fysiotherapeut.jpg">
            <a:extLst>
              <a:ext uri="{FF2B5EF4-FFF2-40B4-BE49-F238E27FC236}">
                <a16:creationId xmlns:a16="http://schemas.microsoft.com/office/drawing/2014/main" id="{B20C61ED-CAAE-425C-8F27-40150D34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61" y="56146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Users\User\Pictures\Nieuwe map\laborant.jpg">
            <a:extLst>
              <a:ext uri="{FF2B5EF4-FFF2-40B4-BE49-F238E27FC236}">
                <a16:creationId xmlns:a16="http://schemas.microsoft.com/office/drawing/2014/main" id="{CE04AD14-128A-40C2-A786-57DB22EC4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" y="-421"/>
            <a:ext cx="197167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Users\User\Pictures\Nieuwe map\medisch laborant.jpg">
            <a:extLst>
              <a:ext uri="{FF2B5EF4-FFF2-40B4-BE49-F238E27FC236}">
                <a16:creationId xmlns:a16="http://schemas.microsoft.com/office/drawing/2014/main" id="{617E0EF6-83E3-47A3-AAB1-4E16FE40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66" y="1947345"/>
            <a:ext cx="3701726" cy="246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:\Users\User\Pictures\Nieuwe map\logopedie.jpg">
            <a:extLst>
              <a:ext uri="{FF2B5EF4-FFF2-40B4-BE49-F238E27FC236}">
                <a16:creationId xmlns:a16="http://schemas.microsoft.com/office/drawing/2014/main" id="{20FC1ADB-7F04-4E06-97BF-CF5EA659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0" y="5241376"/>
            <a:ext cx="5370350" cy="16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C:\Users\User\Pictures\Nieuwe map\ALO.png">
            <a:extLst>
              <a:ext uri="{FF2B5EF4-FFF2-40B4-BE49-F238E27FC236}">
                <a16:creationId xmlns:a16="http://schemas.microsoft.com/office/drawing/2014/main" id="{AAE8F2A6-3666-410B-8406-930991C4A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747417"/>
            <a:ext cx="3148109" cy="236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7" descr="C:\Users\User\Pictures\Nieuwe map\mondzorgkunde.png">
            <a:extLst>
              <a:ext uri="{FF2B5EF4-FFF2-40B4-BE49-F238E27FC236}">
                <a16:creationId xmlns:a16="http://schemas.microsoft.com/office/drawing/2014/main" id="{B4091341-3239-4692-8AD4-707819EC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" y="2328441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8" descr="C:\Users\User\Pictures\Nieuwe map\MBRT.jpg">
            <a:extLst>
              <a:ext uri="{FF2B5EF4-FFF2-40B4-BE49-F238E27FC236}">
                <a16:creationId xmlns:a16="http://schemas.microsoft.com/office/drawing/2014/main" id="{D95DBD88-C5E8-4FF0-8C9F-33E30C4AE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62" y="195"/>
            <a:ext cx="3328501" cy="222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9" descr="C:\Users\User\Pictures\Nieuwe map\voeding en dietetiek.jpg">
            <a:extLst>
              <a:ext uri="{FF2B5EF4-FFF2-40B4-BE49-F238E27FC236}">
                <a16:creationId xmlns:a16="http://schemas.microsoft.com/office/drawing/2014/main" id="{4C3D25E0-4C97-414E-B360-E7EAA095F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760" y="3580363"/>
            <a:ext cx="3613473" cy="184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0" descr="C:\Users\User\Pictures\Nieuwe map\optometrie.jpg">
            <a:extLst>
              <a:ext uri="{FF2B5EF4-FFF2-40B4-BE49-F238E27FC236}">
                <a16:creationId xmlns:a16="http://schemas.microsoft.com/office/drawing/2014/main" id="{4AAABC88-3FC7-47FE-B1AB-97BE4A720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" y="3984625"/>
            <a:ext cx="239757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AutoShape 12" descr="data:image/jpeg;base64,/9j/4AAQSkZJRgABAQAAAQABAAD/2wCEAAkGBwgHBgkIBwgKCgkLDRYPDQwMDRsUFRAWIB0iIiAdHx8kKDQsJCYxJx8fLT0tMTU3Ojo6Iys/RD84QzQ5OjcBCgoKDQwNGg8PGjclHyU3Nzc3Nzc3Nzc3Nzc3Nzc3Nzc3Nzc3Nzc3Nzc3Nzc3Nzc3Nzc3Nzc3Nzc3Nzc3Nzc3N//AABEIAF4AhgMBIgACEQEDEQH/xAAbAAACAgMBAAAAAAAAAAAAAAAFBgMEAAIHAf/EAD0QAAIBAwMCBAMFBgUDBQAAAAECAwQFEQASIQYxEyJBURRhcRUjMkKBUpGhscHwBzNiguEmotEkJUNy8f/EABkBAAMBAQEAAAAAAAAAAAAAAAIDBAEFAP/EACURAAICAgEEAgIDAAAAAAAAAAECABEDIRIEEzFBUWEUMlKB8P/aAAwDAQACEQMRAD8ACq0ZH41/fq3BTFsFcD9dRU9rBcEOx+ozo2bctPAZ2LRRoMkqvc+wHqT2AHJOup3NTmhdytFSsjZ3R/QrnWvRl/nu1ffaN44FpqFfuSq4OQSDk+ucZ0agltiYgrK1aSqljLwRVlLLCzc443IMc9vfBx2JADoa103S7VsdfV00c1bVCKAxyGSOQfkQMMgHLNwTk49e+pMr8iBKcakKSRGe1Wlq9gTVU27uQrZOfpotL0zSx1CvU1RUBcHYMbvn641epaeQxeedQoGfx9h699L9fXPVBhDIfBzgBgQWHvzpfUZ+0LjMOLuQhNZLZCkgNx3MSChRAdo9vnoe1hUAeJWoSTtwo5/TI5/hpcuNRcqISVFDN4kiDJhkzh1/Z+p99MPT9dHcaLeJF8YEmVAc+Ex/L/L+J1B+dnHipYOlxXRkQ6boZZdrVk/fuEGisNgtNP4Qd5JmXDNyPMPbH11hEfATk4AJHY60uXFGJMAmPkKWxuHqv6/zxrR12f2bmnpcXoVCr0lrdi5t5Rtm1CcYA9tQiyWp45CVaIn8K7jjSFRdS1dQEqKSmeGmLYiBPmZf2j9fb+w8WWuirY0WqBRn7Ntxz/Aafj6oE0+oh+n1a7i5cLbJT1DKFPhZ8p76qrAjHHhktnGASNOtyt5I+4ll3H5dtDrvClrtu+VoopJDsWTcMgn19cHsBx+IqPXV7ZVRbMkTGztxEBLS22ohlhrFjQMVTIcMWDZBGzPbg5+XPYc0lt7PEyGmKCIBRvdSduOPwlh79iexwdFOmqaZp66rqIwsjssQQZCLhQW2jGQMnHOTx3xjVmrjlhkBjhpwFBAHiHHPfjU3TNkespPn19SjOMeO8Q9e/uJ1QkaNtUEEHnk/+NZorUwGWUs8cSn2Az/TXmuiHkVRkstPTVYGGT/cp/ppi+y4p4sQzGCYcLLEFLJ74DAgEjjOM4PGNc/orbXUDiaGVlx/q761u9Re6sAUIjG0eWRyMA55wM8ngd9QZWIGtxqEA7jM9j6UstyWvrYGqblUeczys08hxxnLE7R6cY4HsNBbqek6m8C40lCIa6JkxLC+3DLjDbM7GI47jPb5aT6+tr46hWrIJojGhZ/B8iEqCSQ5P+nsCTjn14hpZ7mBNSW+I5gmMcmxt8Q7EjI5DA5HPrz6kiO8xNgR9zpy1Jr7ZXRxyQySCHejRvgOgI37kIypxngFh7kZxoHSztEzR+aR84UH1P8ATUlgoKql+FqpKt6mpxiakijBRlKkHLOVGTnuf3Y0XutrLBqmioxF5R40aYDIcZPA49QOPUfrpfUJkYW3mOwMoi/ccx+WQAcd/fQroO5Cuqa+QRugim8PazZ+g49jnjVuvl8SkYHhx+E6HdNf+3UCJFGQZJ5ZZGXux3sF/wC3GpUGjfmVsdiPsSFySVOfqD/XOk/ry4xUkVIayRhAswHbcAeScj6AkH3xpopJ5/hwzKo4/wAvPP8ALSv1cIau1XKllRHVIRIhIyUceYEe3/OtQC9wWOtSWjMRAChioHbHOPbRM1OwbY3dAecg4wf7+o0IsMitQQzsQ33Yxn3xorBSSVbBk2LHnguwUDJ/vtnXgN1CJ1H2Ktgl6fpq6oy0joFwgG6R+2ByByQe5wPppM6ius22KZw0UThvO8HiRpCoWRjk8g+XGcDzYGDtya12vsVJBBSTtJDHF92jwrHMEmOVUHnIYhlkxxwTyedVbTJBcKpvjaupkjpinx0krmMs0SDAH7Yfnd64OONNy5Xek9TMWNMdufMcunKUQdO2/wATa0skZlkADDYXJYLhuRgMBg88a3mp6XYy1ETo+fI3p+o0vVXXEfwhnpY3bPmHiT7mIyc4HvxxjWQdVxVoxK3hqEDZlOCAe2cjjV+LLiACgzl5CzMWIkdTH4c7CNzgccLjXurMxifDsw57YxrNVAiLuDaw1t5txpTFJbneVdrEpJ69sDHJ5+mtqOMdO0rJdJZJpZzmOOKFWPAGe5AAHqSQMke+i0Ftp6mJoqxt8bYP4mBBBBBBHIIOCCDkca5/VWmS33GTqe5XBbnFQ1AK08M5qCo3cclRjGVPOfX9eJg6k5GtjudDLgCjQ1G+thprzR1NLUUKvFGP/URzqqlRkgMrKTkEg4YHOQfbVbpu42yz0Rtn300lL5m3xhWG4liGP7WSc9v07aRLjcEvl/8Atm31UtJuO0BZihIwM7io9eOB7a1aoFfJLS21inhSDxPBPox5Pz5/nnVpeT0PAnRLZ1AsVVNJTQvOJM+WSUDHr7Y7aWIupLj0nfw1W9bU0s8bF6WWZ5UYYOArHOGDDHHufQjVmkENFEYopNoiUmR3DZx2JOAfKvucLzncoGWk6goZrt0+Y6XMVTHMnhLNwyOG27Wx2PpkcZwRkYOl8tx6pQgy/XOO2xNBN95AkpjZ0OWj5wTg4yONZVx/D2W23mmqEmoqyoMIDMVC8Eev5dwIP10M69gloXp2lwYqiomVwDnaTIz4z8hIq/7dFv8AE1E6csHR1kzteBUmmA/aXG44+bEnS+2L1C5mqML009J8GxEdukBGDIJvNj0/KP79dLlxguF4W6GhVitM0MUqj8TF2xtHyOR+h1HsqKtD4XgzBW7z0u8L/u4B5xz6fPTB/hJU/EXS+W8sMzyZjfOclfLn9CBoONC4V3qN3THS9JaqGFbnJFVVKDBVf8sfQEc/r+7VK7VFVJdJK+kBMc0sdNTK2XyuDkxoDgcr+L5jvjVSSqrxG/xKOnZGIOMc4b+utrJcVk2VbSkhVwMfl3YJA/7R/t/fgaoRxkjRjY1gtjnxqqPdKVHiKVUA98hsDzDLE4PGcHGgkHTMUd7+1aeY1QVCaiCSMeNOwAAZmx5sYOQMD5Ek5lrL7Gsc2HBJTIJ9P7GdbwXCGOGGrSRVbHmXOsV/c0o1VcGXf7ExNcjbHhmSF0aSklaNmVhgrhSByMAfPQ6itsMrrU3+CCqq3/HEigxAlicbSDkgtj0HA4zklloZKa8WylunwoherjSUwYzsLfiBJA4BDc/L34MsKUy1AenEDGIg4DAD+WtHU5CaCXUT+OtftA6zLSP8O1vkpYlGY94PI+QzrNZfKyoNdFWVAPhKskKx5Ow8qclT2YYYZA5B+Ws0w9YV0SP9/UX+OvzIrhTyVSRU1MTjO5wJSnGeOQRxnOdDaqnSiqVqbPBAtcMKpdyqyLwOMehByPfH01Xu3USdO9cVlLc/u6NlQRTL5vD4UjI9s7gdD+pb3aUvFNcqe5w1UGxZTDGwJ2pghTgkhsv2PorahTA9/U6TZkCyLqfoCvmLV3TrRtS1AD/ClyjQt+bbngjluMjGcDONDegOmrnR9RSJVQtFIV8PbICAQSDn6cA6b+musJLbaYkulGXSabKyByBHvxhTwR3z+/TZBVQXU+Lanjhr8AoJhkHHfOO4x6jVK5X40ZI+NQ2oj1O+mutz8X/NglxHOEycplV25JwV7jA9TwVaTBG1kfZdNSQxFlmZfDWHztGsartC9ySCqcHPBPfGq9Je6JOo7pPOq7BPvjc85wxz69gXyDx+FffGifTkM1N1W70sI+FnqqqLbt5UK2R68A501mqDU8oOn26qmo6erjMaW+5iWcFeD4W5WX2OTgfTnSh/i+Pt6719yWX7ujTwadfRlU+Zv1O7HyC66nd/+n7BdJKecfE1ErS1MyD8G5uUX5gZ/n6jXM6VPi3t0jIRG1TCXB9t6kj92s5langtwa9E0cjR1KTCeJtr7iRhhwf45/jol0Gz2KGtvUkbuYK1ERVIH43bOfljGrvWEX/VNYyNiNyrkD3Kgn+OT+o0VsNqmm6PraaGnaU1tyQHGFKR5jJfn2wx1hbQnh5hvr64/AUiXJaaWqtFTH4jyU6qfB9yecnOc/v9tL1otthuVsSrs0+UmYkhXJ2vjkMhPB9eCNN/TcccfTdLRMzSU0kRcyAZET7jgqvqD3I+n7R0idRdO11o6mpbjZI6OnnaNpJI6SPMEmGRR5RgAkvjgeuhdA2waMJcrLojUC9U1FRY7jVWypQRutOJ4irZSZfceo/+RSDnkdyNSUFzd5Kp4JeA/hQBV3Zwo3H5AdtOlZZ6HrtIVvlI1HcKCOOWSJmK+STv6jy+UfQhta3mwU8NJDdbVSw09M8Ciemhi2BR3O1R27nP0+uANcd+Y5Hs7luhoaOrtqPe7nV08NNCplVCqI59MnB7c+UeulSllu9yvVVQ2SnmoqOI7y9ZCylEOdmVblmOD6+h7Yxq1YZGpbzBHSx1FYkKsY4YBGfDK4XGchRjkZb3GOdOVbWmJKmp+zUhZVMjp4od32qSATwq5IA4Lcnt66cmZ0SlgPjHKzBTwVZjWKobxivqwAH6AdtZqzI/izziESjw3Ct4iFQcqrZGe/Bx9QRrNcvK+TkeXmPVVrUQr3arV1PDU1tbNU01zRMmSRhtwq8AKO44P+rvzpQ6b6NkuVZsuU5gpEODJHhg/ceVuR+uNP1qt1ZdLxPU1V2rDSKRshifwz275QDb9ABk499a9QfERVxWjkqYYFCqkvxsjDcSQMgk/m2qSf8AjXVGXie2PMk7ZKh/U2u9FDarNURzMs7UUCsyb9oCNwoIH5icYXPPz1a6Rv8ATXG2wtM+yWD8NSikNG3oSCOU7+b+XbXPZL48/Tsxr4WFx+IOahXC+OMZ2uuPPtJyDnjAx66J9JJPcpo7lHMvh0hiaeN8Dy7iCMnO7IDcH59uMt7IrcXy+IcutFFRU1zqXKssLswMUoA9xz698EH0yDppt1ypam4yywRhYFklMj7GADvsPfGCeP7zpIuKUyX25VcEtQshjZBTQbREMDGduD2xu/8Atz8tOXT9LZ5+oUimhX7yeqiKphDKyLH5yV5Pd+50DY70ZoaT3laWp6b+z55o4WnkcsGO3Clmwfqc5+XrpRlhlgmp0j8QLAqJuwABtGM/XgfL9w06rDZqShuUm2WRqSpl3yCTiJAxKjbkA+XHIBPfQSW50sjxxpTlFc5EpYkYPbgAkfx0ll4mhGrRG4mLdTP1nN8RIDDVIqg9lDKMKcn35GuhWuuqae3z0ccM06yI3MCM3hkjvwOPqfY6E23pxZurqKnrqcVUFVHJJEd+wbgjMA65DgZzzge2pbNVVyVbfDLKlO6lzLDIFIhPmwNzE5A49ckaa6bAIilOo2Q1Xw84jFHKlIABTsVI8gHH14xqYyrJcoHWGWRolBJCngb1Yenrs1r0N07dbajT1PUM8sEi5jplKvGgJyAGYFuBwOf6a8uNmCX5iLvcPv1R1WKUBQRIBtPB4zICAexLH5DBi9zxc1BlxWuruoKOJPFp1mglh8R6c8jyl0HY+ZAfoV9yNXKq91tK3iGgn2d8LGw4/djUNxubpeaNZjUiJCZTIF3bMAqcADjIc5PoOeONBb7cLhU1XhfESJFDIQitK2CeAd57/pjQtiA18QkbkYfpOoqVm2PEqtI+0AEDcfp6nHP0GhPVd+hW0vDb7a9X4zKhBXcH3q+1c+gyoJz+Xv3Gq9NBX0cMkDz/ABMk4IiRJnjYEbcgdyAcD+vvq3VdQ/Z8cs7U6pCUikeQqH/Lyd3IA5Hb6/PSxjo78RpYDxKtkvVTSUBqLvTwy3CdkeoiQ7dhKDaQedwKqM/6gwzxr3RGtuzK0WLRDMY9yFzH5gSFOMBSeRtJ7fl99e6Z2cf8oHcY+pz2ikSJRNNfbTGeD4c1SQw/QKR2Pv6/PW99uCVlonMF6t8zkqESnZ95JcDOCoyM6E20UMFQ1HJQx1s5Tlqjyrjkjt/H30Vu1bTV9hq6W2UVPRlCrjZEE/A4JyRknJ/5zqnuKz8q3EhSq8bNRavlBJUWLx4sRU9ubwhHnPiehcH5kj+OitRDTQ2G0UtuNTTR1uPMkp+9djH/AJgGAw7DngcaMfac0vQL2WLmnem8Qlx+aT7zsPm38NUbPSQJSWcTbnjgRmUgKC3qMjHu3fP5Rp6i6HzFtYs/EcLfROLnV1cVvR96RKckYYDd65789+/AHy1ct1nqaOvFyeItLI8jBVY/dludC6afw8mnZ1Ujt24H/wC6JfH1IiwJn4HvrXxqpJghiQBK106wpKW4LaepYTW09XUENIjDxaVcHBOO4HqDzjPfgE5a+kLTBVSPc66OamWTdSoJfD3KOdzYweD7HBxn1wFi6q9YqmeUtnvhVHH7taGinpbUKSgmFNA8jSTNDlZagnJYSPklgee/07ajZlu5QFaquOvVXUlkslG0trFHJdZkMcUkewug9yx9PYa5tYr/AHJbktlpZJkLOskfgHxN6nbkEcjHlIye2dFrXRU1RNLSNTKkkUKPmJgibSMDAC8dtax2x7deY663zCGdoWi3EZ8p+X150IyEtNOOhuPwZbPaKemR4pplUghWzHH6/hzlsZwPlj2Gl25/bF2roGpZniijUr4m0rjlTkKDxgrqG19SViR+FIsU3h+UtInJx89XvtyV2YtFGvyC5/8AGqLx/qTFcXIseJpO0VBE6T1ElTVSRrE8s4ydo5wB6AnBPvjnOh3ixzoIiwDsoUSvj0HGc/zJ15XO9RLukbn5arIBE+dit77hnI9tVriQJoWZPzPPZmXa+0kETSU4gqTCN0kFKzSHDcAEhdvJ9jjQ6TqhszVdXSBYaORHm2OkirvJyvkbliNxJyf00Vk8CQtDFQ0cTSqfEYRDzqByrYxkcnGc6r11Lbq1I0rqCJbezNJ4NN5PvcKA2O3b07fLXNyEdyiJan62IrR3+hjmC2G4XWn2R7Fp6WNY1jj3E4w5bJyeW4yTnHPGauNabfLEGtUbxgnLeMSCc/NCNZrT9Ceqf//Z">
            <a:extLst>
              <a:ext uri="{FF2B5EF4-FFF2-40B4-BE49-F238E27FC236}">
                <a16:creationId xmlns:a16="http://schemas.microsoft.com/office/drawing/2014/main" id="{7D6706F2-54C4-44A4-9B64-2E13C07DD0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427038"/>
            <a:ext cx="1276350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nl-NL" altLang="nl-NL" sz="3200">
              <a:latin typeface="Arial" panose="020B0604020202020204" pitchFamily="34" charset="0"/>
            </a:endParaRPr>
          </a:p>
        </p:txBody>
      </p:sp>
      <p:pic>
        <p:nvPicPr>
          <p:cNvPr id="24589" name="Picture 14" descr="http://t0.gstatic.com/images?q=tbn:ANd9GcSbpUb56BW0lKw2QOS-9Z7gU4KpdFeJEfPBlmxCLgdlL4HvcTvx">
            <a:hlinkClick r:id="rId11"/>
            <a:extLst>
              <a:ext uri="{FF2B5EF4-FFF2-40B4-BE49-F238E27FC236}">
                <a16:creationId xmlns:a16="http://schemas.microsoft.com/office/drawing/2014/main" id="{ADE8FE25-0378-4D60-BBF4-C4EAADE0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86" y="4024248"/>
            <a:ext cx="399097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C:\Users\User\Pictures\Nieuwe map\agricultuur.png">
            <a:extLst>
              <a:ext uri="{FF2B5EF4-FFF2-40B4-BE49-F238E27FC236}">
                <a16:creationId xmlns:a16="http://schemas.microsoft.com/office/drawing/2014/main" id="{4B610C5E-80A5-4FE3-8023-4AF09E412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18" y="19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178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4C4E00D9-1A7E-4393-A3B1-DA526BE6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48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Natuur &amp; Techniek</a:t>
            </a:r>
          </a:p>
        </p:txBody>
      </p:sp>
      <p:sp>
        <p:nvSpPr>
          <p:cNvPr id="18435" name="Tijdelijke aanduiding voor inhoud 2">
            <a:extLst>
              <a:ext uri="{FF2B5EF4-FFF2-40B4-BE49-F238E27FC236}">
                <a16:creationId xmlns:a16="http://schemas.microsoft.com/office/drawing/2014/main" id="{BE907A1A-F090-414F-A90E-3CCF5478F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buFontTx/>
              <a:buNone/>
              <a:defRPr/>
            </a:pPr>
            <a:endParaRPr lang="nl-NL" altLang="nl-NL" sz="3200" b="1">
              <a:cs typeface="Calibri"/>
            </a:endParaRPr>
          </a:p>
          <a:p>
            <a:pPr marL="0" indent="0" eaLnBrk="1" fontAlgn="auto" hangingPunct="1">
              <a:buFontTx/>
              <a:buNone/>
              <a:defRPr/>
            </a:pPr>
            <a:endParaRPr lang="nl-NL" altLang="nl-NL" b="1" i="1"/>
          </a:p>
        </p:txBody>
      </p:sp>
      <p:pic>
        <p:nvPicPr>
          <p:cNvPr id="2" name="Afbeelding 2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3FF903D0-E26F-41F4-AE63-0F5738E549F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31845" y="1477963"/>
            <a:ext cx="8488525" cy="538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72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B488D8AE-1618-472E-BE31-1ECBC193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60350"/>
            <a:ext cx="7512050" cy="13128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48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kun je met NT</a:t>
            </a:r>
            <a:r>
              <a:rPr lang="nl-NL" altLang="nl-NL" sz="48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9459" name="Tijdelijke aanduiding voor inhoud 2">
            <a:extLst>
              <a:ext uri="{FF2B5EF4-FFF2-40B4-BE49-F238E27FC236}">
                <a16:creationId xmlns:a16="http://schemas.microsoft.com/office/drawing/2014/main" id="{9FAD05FC-810B-4945-8244-E42FC9FD5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48" y="1412776"/>
            <a:ext cx="8002124" cy="5445224"/>
          </a:xfrm>
        </p:spPr>
        <p:txBody>
          <a:bodyPr/>
          <a:lstStyle/>
          <a:p>
            <a:pPr marL="182880" indent="-182880" eaLnBrk="1" fontAlgn="auto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NL" altLang="nl-NL" sz="2800"/>
              <a:t>Bouwkunde</a:t>
            </a:r>
            <a:endParaRPr lang="nl-NL"/>
          </a:p>
          <a:p>
            <a:pPr marL="182880" indent="-182880" eaLnBrk="1" fontAlgn="auto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NL" altLang="nl-NL" sz="2800"/>
              <a:t>Bos- en Natuurbeheer</a:t>
            </a:r>
            <a:endParaRPr lang="nl-NL" altLang="nl-NL" sz="2800">
              <a:cs typeface="Calibri"/>
            </a:endParaRPr>
          </a:p>
          <a:p>
            <a:pPr marL="182880" indent="-182880" eaLnBrk="1" fontAlgn="auto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NL" altLang="nl-NL" sz="2800"/>
              <a:t>Civiele Techniek</a:t>
            </a:r>
            <a:endParaRPr lang="nl-NL" altLang="nl-NL" sz="2800">
              <a:cs typeface="Calibri"/>
            </a:endParaRPr>
          </a:p>
          <a:p>
            <a:pPr marL="182880" indent="-182880" eaLnBrk="1" fontAlgn="auto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NL" altLang="nl-NL" sz="2800"/>
              <a:t>Industrieel product ontwerp</a:t>
            </a:r>
            <a:endParaRPr lang="nl-NL" altLang="nl-NL" sz="2800">
              <a:cs typeface="Calibri"/>
            </a:endParaRPr>
          </a:p>
          <a:p>
            <a:pPr marL="182880" indent="-182880" eaLnBrk="1" fontAlgn="auto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NL" altLang="nl-NL" sz="2800"/>
              <a:t>Werktuigbouwkunde</a:t>
            </a:r>
            <a:endParaRPr lang="nl-NL" altLang="nl-NL" sz="2800">
              <a:cs typeface="Calibri"/>
            </a:endParaRPr>
          </a:p>
          <a:p>
            <a:pPr marL="182880" indent="-182880" eaLnBrk="1" fontAlgn="auto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NL" altLang="nl-NL" sz="2800"/>
              <a:t>Electrotechniek</a:t>
            </a:r>
            <a:endParaRPr lang="nl-NL" altLang="nl-NL" sz="2800">
              <a:cs typeface="Calibri"/>
            </a:endParaRPr>
          </a:p>
          <a:p>
            <a:pPr marL="182880" indent="-182880" eaLnBrk="1" fontAlgn="auto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NL" altLang="nl-NL" sz="2800" err="1"/>
              <a:t>Forensics</a:t>
            </a:r>
            <a:endParaRPr lang="nl-NL" altLang="nl-NL" sz="2800">
              <a:cs typeface="Calibri"/>
            </a:endParaRPr>
          </a:p>
          <a:p>
            <a:pPr marL="182880" indent="-182880" eaLnBrk="1" fontAlgn="auto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NL" altLang="nl-NL" sz="2800"/>
              <a:t>Human Technology</a:t>
            </a:r>
            <a:endParaRPr lang="nl-NL" altLang="nl-NL" sz="2800">
              <a:cs typeface="Calibri"/>
            </a:endParaRPr>
          </a:p>
          <a:p>
            <a:pPr marL="182880" indent="-182880" eaLnBrk="1" fontAlgn="auto" hangingPunct="1">
              <a:lnSpc>
                <a:spcPct val="100000"/>
              </a:lnSpc>
              <a:spcBef>
                <a:spcPct val="0"/>
              </a:spcBef>
              <a:defRPr/>
            </a:pPr>
            <a:endParaRPr lang="nl-NL" altLang="nl-NL" sz="2800"/>
          </a:p>
          <a:p>
            <a:pPr marL="182880" indent="-182880" eaLnBrk="1" fontAlgn="auto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NL" altLang="nl-NL" sz="2000" i="1"/>
              <a:t>Alles van CM (taal) en NG (bio)</a:t>
            </a:r>
            <a:endParaRPr lang="nl-NL" altLang="nl-NL" sz="2000" i="1">
              <a:cs typeface="Calibri"/>
            </a:endParaRPr>
          </a:p>
          <a:p>
            <a:pPr marL="182880" indent="-182880" eaLnBrk="1" fontAlgn="auto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pt-BR" altLang="nl-NL" sz="2000" i="1"/>
              <a:t>Met ec alles van EM</a:t>
            </a:r>
            <a:r>
              <a:rPr lang="pt-BR" altLang="nl-NL" sz="2800" i="1"/>
              <a:t> </a:t>
            </a:r>
            <a:endParaRPr lang="pt-BR" altLang="nl-NL" sz="2800" i="1">
              <a:cs typeface="Calibri"/>
            </a:endParaRPr>
          </a:p>
          <a:p>
            <a:pPr marL="182880" indent="-182880" eaLnBrk="1" fontAlgn="auto" hangingPunct="1">
              <a:buFont typeface="Arial"/>
              <a:buChar char="•"/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95608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Pictures\Nieuwe map\maritiem officier.jpg">
            <a:extLst>
              <a:ext uri="{FF2B5EF4-FFF2-40B4-BE49-F238E27FC236}">
                <a16:creationId xmlns:a16="http://schemas.microsoft.com/office/drawing/2014/main" id="{7D3978DE-3192-4FCB-AF11-D62E81D14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" y="31589"/>
            <a:ext cx="4283139" cy="25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C:\Users\User\Pictures\Nieuwe map\verkeersleider.jpg">
            <a:extLst>
              <a:ext uri="{FF2B5EF4-FFF2-40B4-BE49-F238E27FC236}">
                <a16:creationId xmlns:a16="http://schemas.microsoft.com/office/drawing/2014/main" id="{E18B6F37-6AEC-4032-937B-0F226A22B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51" y="2348010"/>
            <a:ext cx="3712417" cy="233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:\Users\User\Pictures\Nieuwe map\wegenbouw civiele techniek.jpg">
            <a:extLst>
              <a:ext uri="{FF2B5EF4-FFF2-40B4-BE49-F238E27FC236}">
                <a16:creationId xmlns:a16="http://schemas.microsoft.com/office/drawing/2014/main" id="{18A69262-8E54-4247-A980-7539CF4E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96" y="30617"/>
            <a:ext cx="4289554" cy="285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:\Users\User\Pictures\Nieuwe map\waterzuivering civiele techniek.png">
            <a:extLst>
              <a:ext uri="{FF2B5EF4-FFF2-40B4-BE49-F238E27FC236}">
                <a16:creationId xmlns:a16="http://schemas.microsoft.com/office/drawing/2014/main" id="{9E09FBEA-DA93-43C5-83F1-672EDD2E9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9" y="2470798"/>
            <a:ext cx="3113897" cy="21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C:\Users\User\Pictures\Nieuwe map\zonnepanelen werktuigbouw.jpg">
            <a:extLst>
              <a:ext uri="{FF2B5EF4-FFF2-40B4-BE49-F238E27FC236}">
                <a16:creationId xmlns:a16="http://schemas.microsoft.com/office/drawing/2014/main" id="{7CBCF051-F23E-4988-B06B-1DE7BEE1D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4" y="4649950"/>
            <a:ext cx="3169492" cy="214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C:\Users\User\Pictures\Nieuwe map\bouwkunde.jpg">
            <a:extLst>
              <a:ext uri="{FF2B5EF4-FFF2-40B4-BE49-F238E27FC236}">
                <a16:creationId xmlns:a16="http://schemas.microsoft.com/office/drawing/2014/main" id="{B00C5E56-B223-484C-BEEA-97877E1A0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37" y="4242545"/>
            <a:ext cx="4029463" cy="25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9" descr="C:\Users\User\Pictures\Nieuwe map\logistiek.png">
            <a:extLst>
              <a:ext uri="{FF2B5EF4-FFF2-40B4-BE49-F238E27FC236}">
                <a16:creationId xmlns:a16="http://schemas.microsoft.com/office/drawing/2014/main" id="{DF8D7BE7-21F2-4668-904A-8A5D7860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95" y="2292026"/>
            <a:ext cx="3577317" cy="26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0" descr="C:\Users\User\Pictures\Nieuwe map\werktuigbouwkunde.jpg">
            <a:extLst>
              <a:ext uri="{FF2B5EF4-FFF2-40B4-BE49-F238E27FC236}">
                <a16:creationId xmlns:a16="http://schemas.microsoft.com/office/drawing/2014/main" id="{72F22223-92B4-46FD-BA10-C5C5238A3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27" y="4096950"/>
            <a:ext cx="2736979" cy="271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1" descr="C:\Users\User\Pictures\Nieuwe map\logistiek 2.png">
            <a:extLst>
              <a:ext uri="{FF2B5EF4-FFF2-40B4-BE49-F238E27FC236}">
                <a16:creationId xmlns:a16="http://schemas.microsoft.com/office/drawing/2014/main" id="{CA74F76B-E7DE-4787-8546-1DF7C4209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83" y="-4665"/>
            <a:ext cx="2358117" cy="230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94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7194C144-DC53-4642-A121-091C79EC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3338"/>
            <a:ext cx="7512050" cy="1312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48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Vervolgopleiding</a:t>
            </a:r>
            <a:endParaRPr lang="nl-NL" altLang="nl-NL" sz="4800" b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07" name="Tijdelijke aanduiding voor inhoud 2">
            <a:extLst>
              <a:ext uri="{FF2B5EF4-FFF2-40B4-BE49-F238E27FC236}">
                <a16:creationId xmlns:a16="http://schemas.microsoft.com/office/drawing/2014/main" id="{7EF5DAFD-3FC0-4F5B-9422-E09FE335B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48" y="1124744"/>
            <a:ext cx="7511472" cy="5544616"/>
          </a:xfrm>
        </p:spPr>
        <p:txBody>
          <a:bodyPr/>
          <a:lstStyle/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3200"/>
              <a:t>HBO</a:t>
            </a:r>
            <a:endParaRPr lang="nl-NL"/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3200"/>
              <a:t>MBO (met havo diploma versneld traject)</a:t>
            </a:r>
            <a:endParaRPr lang="nl-NL" altLang="nl-NL" sz="3200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3200"/>
              <a:t>VWO (wiskunde + extra vak)</a:t>
            </a:r>
            <a:br>
              <a:rPr lang="nl-NL" altLang="nl-NL" sz="3200">
                <a:cs typeface="Calibri"/>
              </a:rPr>
            </a:br>
            <a:endParaRPr lang="nl-NL" altLang="nl-NL" sz="3200">
              <a:cs typeface="Calibri"/>
            </a:endParaRPr>
          </a:p>
          <a:p>
            <a:pPr marL="182880" indent="-18288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3200"/>
              <a:t>Verschil MBO / HBO / WO</a:t>
            </a:r>
            <a:endParaRPr lang="nl-NL" altLang="nl-NL" sz="3200">
              <a:cs typeface="Calibri"/>
            </a:endParaRPr>
          </a:p>
          <a:p>
            <a:pPr marL="182880" indent="-18288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3200"/>
              <a:t>Afhankelijk van keuze</a:t>
            </a:r>
            <a:endParaRPr lang="nl-NL" altLang="nl-NL" sz="3200">
              <a:cs typeface="Calibri"/>
            </a:endParaRPr>
          </a:p>
          <a:p>
            <a:pPr marL="182880" indent="-182880" eaLnBrk="1" fontAlgn="auto" hangingPunct="1">
              <a:buFont typeface="Arial"/>
              <a:buChar char="•"/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58720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309CE69C-28CC-4154-AF8D-5B7FD4ACC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0"/>
            <a:ext cx="7512050" cy="13128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48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Kiezen</a:t>
            </a:r>
            <a:endParaRPr lang="nl-NL" altLang="nl-NL" sz="4800" b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531" name="Tijdelijke aanduiding voor inhoud 2">
            <a:extLst>
              <a:ext uri="{FF2B5EF4-FFF2-40B4-BE49-F238E27FC236}">
                <a16:creationId xmlns:a16="http://schemas.microsoft.com/office/drawing/2014/main" id="{763C47FA-C7C3-4D23-BEBC-C884DC89B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47" y="1027381"/>
            <a:ext cx="7316933" cy="5832648"/>
          </a:xfrm>
        </p:spPr>
        <p:txBody>
          <a:bodyPr/>
          <a:lstStyle/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4000"/>
              <a:t>motivatie </a:t>
            </a:r>
            <a:endParaRPr lang="nl-NL"/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4000"/>
              <a:t>rapportcijfers</a:t>
            </a:r>
            <a:endParaRPr lang="nl-NL" altLang="nl-NL" sz="4000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4000"/>
              <a:t>vaardigheden (wat kan ik)</a:t>
            </a:r>
            <a:endParaRPr lang="nl-NL" altLang="nl-NL" sz="4000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4000"/>
              <a:t>interesses (wat wil ik) </a:t>
            </a:r>
            <a:endParaRPr lang="nl-NL" altLang="nl-NL" sz="4000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4000"/>
              <a:t>type (wie ben ik)</a:t>
            </a:r>
            <a:endParaRPr lang="nl-NL" altLang="nl-NL" sz="4000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4000"/>
              <a:t>Hoe kan je een keuze maken als je jezelf niet kent?</a:t>
            </a:r>
            <a:endParaRPr lang="nl-NL" altLang="nl-NL" sz="4000">
              <a:cs typeface="Calibri"/>
            </a:endParaRPr>
          </a:p>
          <a:p>
            <a:pPr marL="182880" indent="-182880" eaLnBrk="1" fontAlgn="auto" hangingPunct="1">
              <a:buFont typeface="Arial"/>
              <a:buChar char="•"/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1351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FB5639D6-EA25-44F2-8316-AA47B89F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0"/>
            <a:ext cx="7512050" cy="13128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48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Matchen</a:t>
            </a:r>
            <a:endParaRPr lang="nl-NL" altLang="nl-NL" sz="4800" b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555" name="Tijdelijke aanduiding voor inhoud 2">
            <a:extLst>
              <a:ext uri="{FF2B5EF4-FFF2-40B4-BE49-F238E27FC236}">
                <a16:creationId xmlns:a16="http://schemas.microsoft.com/office/drawing/2014/main" id="{B4D918EF-B75A-43B5-ACE4-BCB9D1DB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48" y="980728"/>
            <a:ext cx="7511472" cy="5157192"/>
          </a:xfrm>
        </p:spPr>
        <p:txBody>
          <a:bodyPr/>
          <a:lstStyle/>
          <a:p>
            <a:pPr marL="182880" indent="-182880" eaLnBrk="1" fontAlgn="auto" hangingPunct="1">
              <a:buFont typeface="Arial"/>
              <a:buChar char="•"/>
              <a:defRPr/>
            </a:pPr>
            <a:endParaRPr lang="nl-NL" altLang="nl-NL" sz="2400"/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2800" b="1"/>
              <a:t>OPEN DAGEN</a:t>
            </a:r>
            <a:br>
              <a:rPr lang="nl-NL" altLang="nl-NL" sz="2800" b="1">
                <a:cs typeface="Calibri"/>
              </a:rPr>
            </a:br>
            <a:r>
              <a:rPr lang="nl-NL" altLang="nl-NL" sz="2800"/>
              <a:t>Welke opleidingen zijn er allemaal?</a:t>
            </a:r>
            <a:endParaRPr lang="nl-NL" altLang="nl-NL" sz="2800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2800"/>
              <a:t>Interessante sites:</a:t>
            </a:r>
            <a:endParaRPr lang="nl-NL" altLang="nl-NL" sz="2800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2800"/>
              <a:t>Doorstroomeisen op: www.osgsevenwolden.dedecaan.net</a:t>
            </a:r>
            <a:endParaRPr lang="nl-NL" altLang="nl-NL" sz="2800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2800"/>
              <a:t>Studiekeuze123.nl</a:t>
            </a:r>
            <a:endParaRPr lang="nl-NL" altLang="nl-NL" sz="2800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2800"/>
              <a:t>Sites van de HBO scholen </a:t>
            </a:r>
            <a:endParaRPr lang="nl-NL" altLang="nl-NL" sz="2800">
              <a:cs typeface="Calibri"/>
            </a:endParaRPr>
          </a:p>
          <a:p>
            <a:pPr marL="182880" indent="-182880" eaLnBrk="1" fontAlgn="auto" hangingPunct="1">
              <a:buFont typeface="Arial"/>
              <a:buChar char="•"/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21468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453AC6E4-468E-40D0-80E0-0A6EC5BF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4450"/>
            <a:ext cx="7512050" cy="13128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4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</a:t>
            </a:r>
            <a:r>
              <a:rPr lang="nl-NL" altLang="nl-NL" sz="44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nl-NL" altLang="nl-NL" sz="4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Vakwijziging</a:t>
            </a:r>
            <a:endParaRPr lang="nl-NL" altLang="nl-NL" sz="4400" b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579" name="Tijdelijke aanduiding voor inhoud 2">
            <a:extLst>
              <a:ext uri="{FF2B5EF4-FFF2-40B4-BE49-F238E27FC236}">
                <a16:creationId xmlns:a16="http://schemas.microsoft.com/office/drawing/2014/main" id="{C3211DF8-77F5-41CB-9B71-41FFAEE1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48" y="1052736"/>
            <a:ext cx="8218148" cy="5805264"/>
          </a:xfrm>
        </p:spPr>
        <p:txBody>
          <a:bodyPr/>
          <a:lstStyle/>
          <a:p>
            <a:pPr marL="182880" indent="-18288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pt-BR" altLang="nl-NL" sz="2400">
                <a:latin typeface="Verdana"/>
                <a:ea typeface="Verdana"/>
                <a:cs typeface="Verdana"/>
              </a:rPr>
              <a:t>Wijziging profiel / vak kan alleen mits:</a:t>
            </a:r>
            <a:endParaRPr lang="nl-NL" sz="2400">
              <a:latin typeface="Verdana"/>
              <a:ea typeface="Verdana"/>
              <a:cs typeface="Verdana"/>
            </a:endParaRPr>
          </a:p>
          <a:p>
            <a:pPr marL="342900" indent="-342900" eaLnBrk="1" fontAlgn="auto" hangingPunct="1">
              <a:lnSpc>
                <a:spcPct val="100000"/>
              </a:lnSpc>
              <a:buFont typeface="Arial"/>
              <a:buChar char="•"/>
              <a:defRPr/>
            </a:pPr>
            <a:r>
              <a:rPr lang="pt-BR" altLang="nl-NL" sz="2400">
                <a:latin typeface="Verdana"/>
                <a:ea typeface="Verdana"/>
                <a:cs typeface="Verdana"/>
              </a:rPr>
              <a:t>Er plaats is in de nieuwe groep</a:t>
            </a:r>
          </a:p>
          <a:p>
            <a:pPr marL="342900" indent="-342900" eaLnBrk="1" fontAlgn="auto" hangingPunct="1">
              <a:lnSpc>
                <a:spcPct val="100000"/>
              </a:lnSpc>
              <a:buFont typeface="Arial"/>
              <a:buChar char="•"/>
              <a:defRPr/>
            </a:pPr>
            <a:r>
              <a:rPr lang="pt-BR" altLang="nl-NL" sz="2400">
                <a:latin typeface="Verdana"/>
                <a:ea typeface="Verdana"/>
                <a:cs typeface="Verdana"/>
              </a:rPr>
              <a:t>Het roostertechnisch te realiseren is</a:t>
            </a:r>
          </a:p>
          <a:p>
            <a:pPr marL="342900" indent="-342900" eaLnBrk="1" fontAlgn="auto" hangingPunct="1">
              <a:lnSpc>
                <a:spcPct val="100000"/>
              </a:lnSpc>
              <a:buChar char="•"/>
              <a:defRPr/>
            </a:pPr>
            <a:r>
              <a:rPr lang="pt-BR" altLang="nl-NL" sz="2400">
                <a:latin typeface="Verdana"/>
                <a:ea typeface="Verdana"/>
                <a:cs typeface="Verdana"/>
              </a:rPr>
              <a:t>Het een oplossing biedt voor de leerling</a:t>
            </a:r>
          </a:p>
          <a:p>
            <a:pPr marL="342900" indent="-342900" eaLnBrk="1" fontAlgn="auto" hangingPunct="1">
              <a:lnSpc>
                <a:spcPct val="100000"/>
              </a:lnSpc>
              <a:buFont typeface="Arial"/>
              <a:buChar char="•"/>
              <a:defRPr/>
            </a:pPr>
            <a:r>
              <a:rPr lang="pt-BR" altLang="nl-NL" sz="2400">
                <a:latin typeface="Verdana"/>
                <a:ea typeface="Verdana"/>
                <a:cs typeface="Verdana"/>
              </a:rPr>
              <a:t>Alleen mogelijk op bepaalde tijdstippen</a:t>
            </a:r>
          </a:p>
          <a:p>
            <a:pPr marL="342900" indent="-342900" eaLnBrk="1" fontAlgn="auto" hangingPunct="1">
              <a:lnSpc>
                <a:spcPct val="100000"/>
              </a:lnSpc>
              <a:buFont typeface="Arial"/>
              <a:buChar char="•"/>
              <a:defRPr/>
            </a:pPr>
            <a:r>
              <a:rPr lang="pt-BR" altLang="nl-NL" sz="2400">
                <a:latin typeface="Verdana"/>
                <a:ea typeface="Verdana"/>
                <a:cs typeface="Verdana"/>
              </a:rPr>
              <a:t>Het betekent altijd dat er één of meer</a:t>
            </a:r>
          </a:p>
          <a:p>
            <a:pPr eaLnBrk="1" fontAlgn="auto" hangingPunct="1">
              <a:lnSpc>
                <a:spcPct val="100000"/>
              </a:lnSpc>
              <a:defRPr/>
            </a:pPr>
            <a:r>
              <a:rPr lang="pt-BR" altLang="nl-NL" sz="2400">
                <a:latin typeface="Verdana"/>
                <a:ea typeface="Verdana"/>
                <a:cs typeface="Verdana"/>
              </a:rPr>
              <a:t>   vakken moet(en) worden ingehaald</a:t>
            </a:r>
            <a:endParaRPr lang="nl-NL" altLang="nl-NL" sz="240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17296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nummer 4">
            <a:extLst>
              <a:ext uri="{FF2B5EF4-FFF2-40B4-BE49-F238E27FC236}">
                <a16:creationId xmlns:a16="http://schemas.microsoft.com/office/drawing/2014/main" id="{EA30BD85-01C9-463A-86DD-564F6F5F6F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91E4F8-BAB9-4FC6-B97B-184FAE2B4AA6}" type="slidenum">
              <a:rPr lang="nl-NL" altLang="nl-NL" sz="105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nl-NL" altLang="nl-NL" sz="1050">
              <a:solidFill>
                <a:schemeClr val="tx1"/>
              </a:solidFill>
            </a:endParaRP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C57F250C-D4FB-4095-B5D9-C9CFCA790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5018" y="1946672"/>
            <a:ext cx="5829300" cy="378023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nl-NL" altLang="nl-NL" sz="2700" b="1">
                <a:latin typeface="Calibri" panose="020F0502020204030204" pitchFamily="34" charset="0"/>
              </a:rPr>
              <a:t>dedecaan.net</a:t>
            </a:r>
          </a:p>
          <a:p>
            <a:pPr>
              <a:lnSpc>
                <a:spcPct val="90000"/>
              </a:lnSpc>
              <a:defRPr/>
            </a:pPr>
            <a:r>
              <a:rPr lang="nl-NL" altLang="nl-NL" sz="2700" b="1">
                <a:latin typeface="Calibri" panose="020F0502020204030204" pitchFamily="34" charset="0"/>
              </a:rPr>
              <a:t>studiekeuze123.nl</a:t>
            </a:r>
          </a:p>
          <a:p>
            <a:pPr>
              <a:lnSpc>
                <a:spcPct val="90000"/>
              </a:lnSpc>
              <a:defRPr/>
            </a:pPr>
            <a:r>
              <a:rPr lang="nl-NL" altLang="nl-NL" sz="2700" b="1">
                <a:latin typeface="Calibri" panose="020F0502020204030204" pitchFamily="34" charset="0"/>
              </a:rPr>
              <a:t>startstuderen.nl</a:t>
            </a:r>
          </a:p>
          <a:p>
            <a:pPr>
              <a:lnSpc>
                <a:spcPct val="90000"/>
              </a:lnSpc>
              <a:defRPr/>
            </a:pPr>
            <a:r>
              <a:rPr lang="nl-NL" altLang="nl-NL" sz="2700" b="1">
                <a:latin typeface="Calibri" panose="020F0502020204030204" pitchFamily="34" charset="0"/>
              </a:rPr>
              <a:t>sites van de hogescholen</a:t>
            </a:r>
          </a:p>
          <a:p>
            <a:pPr>
              <a:lnSpc>
                <a:spcPct val="90000"/>
              </a:lnSpc>
              <a:defRPr/>
            </a:pPr>
            <a:r>
              <a:rPr lang="nl-NL" altLang="nl-NL" sz="2700" b="1">
                <a:latin typeface="Calibri" panose="020F0502020204030204" pitchFamily="34" charset="0"/>
              </a:rPr>
              <a:t>carrièretijger.nl </a:t>
            </a:r>
          </a:p>
          <a:p>
            <a:pPr>
              <a:lnSpc>
                <a:spcPct val="90000"/>
              </a:lnSpc>
              <a:defRPr/>
            </a:pPr>
            <a:r>
              <a:rPr lang="nl-NL" altLang="nl-NL" sz="2700" b="1">
                <a:latin typeface="Calibri" panose="020F0502020204030204" pitchFamily="34" charset="0"/>
              </a:rPr>
              <a:t>tkmst.nl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nl-NL" altLang="nl-NL" sz="27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nl-NL" altLang="nl-NL" b="1">
              <a:solidFill>
                <a:schemeClr val="bg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228A936-34CA-46B5-AD81-52794C2A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sz="480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Informatieve sites</a:t>
            </a:r>
          </a:p>
        </p:txBody>
      </p:sp>
    </p:spTree>
    <p:extLst>
      <p:ext uri="{BB962C8B-B14F-4D97-AF65-F5344CB8AC3E}">
        <p14:creationId xmlns:p14="http://schemas.microsoft.com/office/powerpoint/2010/main" val="2207845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92F4F-E18D-4997-BED1-A61604DCE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4800">
                <a:solidFill>
                  <a:srgbClr val="C00000"/>
                </a:solidFill>
              </a:rPr>
              <a:t>Nadenken </a:t>
            </a:r>
            <a:br>
              <a:rPr lang="nl-NL" sz="4800">
                <a:solidFill>
                  <a:srgbClr val="C00000"/>
                </a:solidFill>
                <a:cs typeface="Calibri"/>
              </a:rPr>
            </a:br>
            <a:r>
              <a:rPr lang="nl-NL" sz="4800">
                <a:solidFill>
                  <a:srgbClr val="C00000"/>
                </a:solidFill>
              </a:rPr>
              <a:t>Overleggen  </a:t>
            </a:r>
            <a:br>
              <a:rPr lang="nl-NL" sz="4800">
                <a:solidFill>
                  <a:srgbClr val="C00000"/>
                </a:solidFill>
                <a:cs typeface="Calibri"/>
              </a:rPr>
            </a:br>
            <a:r>
              <a:rPr lang="nl-NL" sz="4800">
                <a:solidFill>
                  <a:srgbClr val="C00000"/>
                </a:solidFill>
              </a:rPr>
              <a:t>Keuze maken</a:t>
            </a:r>
          </a:p>
        </p:txBody>
      </p:sp>
      <p:pic>
        <p:nvPicPr>
          <p:cNvPr id="33795" name="Tijdelijke aanduiding voor inhoud 3">
            <a:extLst>
              <a:ext uri="{FF2B5EF4-FFF2-40B4-BE49-F238E27FC236}">
                <a16:creationId xmlns:a16="http://schemas.microsoft.com/office/drawing/2014/main" id="{CF2BEC3B-E91C-4EF7-9C6C-1D6FFF30ED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88913"/>
            <a:ext cx="4637088" cy="6480175"/>
          </a:xfrm>
        </p:spPr>
      </p:pic>
    </p:spTree>
    <p:extLst>
      <p:ext uri="{BB962C8B-B14F-4D97-AF65-F5344CB8AC3E}">
        <p14:creationId xmlns:p14="http://schemas.microsoft.com/office/powerpoint/2010/main" val="113640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3B8E045-8C9E-4FC3-AB14-B23F006C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7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5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Havo bouwbouw</a:t>
            </a:r>
            <a:endParaRPr lang="nl-NL" altLang="nl-NL" sz="5400" b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21A3462C-FA0C-4242-989E-2F9461E8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75" y="1161703"/>
            <a:ext cx="7931150" cy="4525963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buFontTx/>
              <a:buNone/>
              <a:defRPr/>
            </a:pPr>
            <a:r>
              <a:rPr lang="nl-NL" altLang="nl-NL" sz="3200" b="1"/>
              <a:t>Hoger tempo / meer stof</a:t>
            </a:r>
          </a:p>
          <a:p>
            <a:pPr marL="0" indent="0" eaLnBrk="1" fontAlgn="auto" hangingPunct="1">
              <a:buFontTx/>
              <a:buNone/>
              <a:defRPr/>
            </a:pPr>
            <a:r>
              <a:rPr lang="nl-NL" altLang="nl-NL" sz="3200" b="1"/>
              <a:t>Clustergroepen </a:t>
            </a:r>
          </a:p>
          <a:p>
            <a:pPr marL="0" indent="0" eaLnBrk="1" fontAlgn="auto" hangingPunct="1">
              <a:buFontTx/>
              <a:buNone/>
              <a:defRPr/>
            </a:pPr>
            <a:r>
              <a:rPr lang="nl-NL" altLang="nl-NL" sz="3200" b="1"/>
              <a:t>Moeilijker m.n. meer inzicht</a:t>
            </a:r>
          </a:p>
          <a:p>
            <a:pPr marL="0" indent="0" eaLnBrk="1" fontAlgn="auto" hangingPunct="1">
              <a:buFontTx/>
              <a:buNone/>
              <a:defRPr/>
            </a:pPr>
            <a:r>
              <a:rPr lang="nl-NL" altLang="nl-NL" sz="3200" b="1"/>
              <a:t>Minder uitleg</a:t>
            </a:r>
          </a:p>
          <a:p>
            <a:pPr marL="0" indent="0" eaLnBrk="1" fontAlgn="auto" hangingPunct="1">
              <a:buFontTx/>
              <a:buNone/>
              <a:defRPr/>
            </a:pPr>
            <a:r>
              <a:rPr lang="nl-NL" altLang="nl-NL" sz="3200" b="1"/>
              <a:t>Zelf actief zijn</a:t>
            </a:r>
          </a:p>
          <a:p>
            <a:pPr marL="0" indent="0" eaLnBrk="1" fontAlgn="auto" hangingPunct="1">
              <a:buFontTx/>
              <a:buNone/>
              <a:defRPr/>
            </a:pPr>
            <a:r>
              <a:rPr lang="nl-NL" altLang="nl-NL" sz="3200" b="1"/>
              <a:t>Studiewijzers</a:t>
            </a:r>
          </a:p>
          <a:p>
            <a:pPr marL="0" indent="0" eaLnBrk="1" fontAlgn="auto" hangingPunct="1">
              <a:buFontTx/>
              <a:buNone/>
              <a:defRPr/>
            </a:pPr>
            <a:r>
              <a:rPr lang="nl-NL" altLang="nl-NL" sz="3200" b="1" err="1"/>
              <a:t>Toetsweken</a:t>
            </a:r>
            <a:endParaRPr lang="nl-NL" altLang="nl-NL" sz="3200" b="1"/>
          </a:p>
          <a:p>
            <a:pPr marL="182880" indent="-182880" eaLnBrk="1" fontAlgn="auto" hangingPunct="1">
              <a:buFont typeface="Arial"/>
              <a:buChar char="•"/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22154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03DC3-23A4-41A9-94DC-7273A43F7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359" y="1122363"/>
            <a:ext cx="6303695" cy="4788910"/>
          </a:xfrm>
        </p:spPr>
        <p:txBody>
          <a:bodyPr/>
          <a:lstStyle/>
          <a:p>
            <a:r>
              <a:rPr lang="nl-NL" sz="4000">
                <a:cs typeface="Calibri"/>
                <a:hlinkClick r:id="rId2"/>
              </a:rPr>
              <a:t>Pitch IBC</a:t>
            </a:r>
            <a:br>
              <a:rPr lang="nl-NL" sz="4000">
                <a:cs typeface="Calibri"/>
              </a:rPr>
            </a:br>
            <a:r>
              <a:rPr lang="nl-NL" sz="4000">
                <a:cs typeface="Calibri"/>
                <a:hlinkClick r:id="rId3"/>
              </a:rPr>
              <a:t>Pitch MAW</a:t>
            </a:r>
            <a:br>
              <a:rPr lang="nl-NL" sz="4000">
                <a:cs typeface="Calibri"/>
              </a:rPr>
            </a:br>
            <a:r>
              <a:rPr lang="nl-NL" sz="4000">
                <a:cs typeface="Calibri"/>
                <a:hlinkClick r:id="rId4"/>
              </a:rPr>
              <a:t>Pitch BSM</a:t>
            </a:r>
            <a:br>
              <a:rPr lang="nl-NL" sz="4000">
                <a:cs typeface="Calibri"/>
              </a:rPr>
            </a:br>
            <a:r>
              <a:rPr lang="nl-NL" sz="4000">
                <a:cs typeface="Calibri"/>
                <a:hlinkClick r:id="rId5"/>
              </a:rPr>
              <a:t>Pitch WIS a/b</a:t>
            </a:r>
            <a:br>
              <a:rPr lang="nl-NL" sz="4000">
                <a:cs typeface="Calibri"/>
              </a:rPr>
            </a:br>
            <a:r>
              <a:rPr lang="nl-NL" sz="4000">
                <a:cs typeface="Calibri"/>
              </a:rPr>
              <a:t>Pitch SCH/NAT</a:t>
            </a:r>
            <a:br>
              <a:rPr lang="nl-NL" sz="4000">
                <a:cs typeface="Calibri"/>
              </a:rPr>
            </a:br>
            <a:r>
              <a:rPr lang="nl-NL" sz="4000">
                <a:cs typeface="Calibri"/>
                <a:hlinkClick r:id="rId6"/>
              </a:rPr>
              <a:t>Pitch INF</a:t>
            </a:r>
            <a:br>
              <a:rPr lang="nl-NL" sz="4000">
                <a:cs typeface="Calibri"/>
              </a:rPr>
            </a:br>
            <a:r>
              <a:rPr lang="nl-NL" sz="4000">
                <a:cs typeface="Calibri"/>
                <a:hlinkClick r:id="rId7"/>
              </a:rPr>
              <a:t>Pitch KUA</a:t>
            </a:r>
            <a:br>
              <a:rPr lang="nl-NL" sz="4000">
                <a:ea typeface="+mn-lt"/>
                <a:cs typeface="+mn-lt"/>
              </a:rPr>
            </a:br>
            <a:r>
              <a:rPr lang="nl-NL" sz="4000">
                <a:ea typeface="+mn-lt"/>
                <a:cs typeface="+mn-lt"/>
                <a:hlinkClick r:id="rId8"/>
              </a:rPr>
              <a:t>Pitch BE</a:t>
            </a:r>
            <a:endParaRPr lang="nl-NL" sz="4000"/>
          </a:p>
        </p:txBody>
      </p:sp>
    </p:spTree>
    <p:extLst>
      <p:ext uri="{BB962C8B-B14F-4D97-AF65-F5344CB8AC3E}">
        <p14:creationId xmlns:p14="http://schemas.microsoft.com/office/powerpoint/2010/main" val="182503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52BF064E-17CC-4458-A40D-AEF30562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0"/>
            <a:ext cx="7512050" cy="1312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5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</a:t>
            </a:r>
            <a:endParaRPr lang="nl-NL" altLang="nl-NL" sz="5400" b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3" name="Tijdelijke aanduiding voor inhoud 2">
            <a:extLst>
              <a:ext uri="{FF2B5EF4-FFF2-40B4-BE49-F238E27FC236}">
                <a16:creationId xmlns:a16="http://schemas.microsoft.com/office/drawing/2014/main" id="{F0EA7BC5-EE80-450E-A67F-D75CA3427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66" y="1312862"/>
            <a:ext cx="8102113" cy="5428506"/>
          </a:xfrm>
        </p:spPr>
        <p:txBody>
          <a:bodyPr/>
          <a:lstStyle/>
          <a:p>
            <a:pPr marL="457200" indent="-457200" algn="just" eaLnBrk="1" fontAlgn="auto" hangingPunct="1">
              <a:lnSpc>
                <a:spcPct val="100000"/>
              </a:lnSpc>
              <a:buChar char="•"/>
              <a:defRPr/>
            </a:pPr>
            <a:r>
              <a:rPr lang="nl-NL" altLang="nl-NL" sz="2800" b="1"/>
              <a:t>Nov/jan   </a:t>
            </a:r>
            <a:r>
              <a:rPr lang="nl-NL" altLang="nl-NL" sz="2800" b="1" err="1"/>
              <a:t>Qompas</a:t>
            </a:r>
            <a:r>
              <a:rPr lang="nl-NL" altLang="nl-NL" sz="2800" b="1">
                <a:cs typeface="Calibri"/>
              </a:rPr>
              <a:t> tijdens mentor les en thuis</a:t>
            </a:r>
            <a:endParaRPr lang="nl-NL" sz="2800">
              <a:cs typeface="Calibri"/>
            </a:endParaRPr>
          </a:p>
          <a:p>
            <a:pPr marL="457200" indent="-457200" eaLnBrk="1" fontAlgn="auto" hangingPunct="1">
              <a:lnSpc>
                <a:spcPct val="100000"/>
              </a:lnSpc>
              <a:buChar char="•"/>
              <a:defRPr/>
            </a:pPr>
            <a:r>
              <a:rPr lang="nl-NL" sz="2800" b="1">
                <a:cs typeface="Calibri"/>
              </a:rPr>
              <a:t>26 nov      Ouderavond profielkeuze</a:t>
            </a:r>
            <a:endParaRPr lang="nl-NL" sz="2800">
              <a:cs typeface="Calibri"/>
            </a:endParaRPr>
          </a:p>
          <a:p>
            <a:pPr marL="457200" indent="-457200" eaLnBrk="1" fontAlgn="auto" hangingPunct="1">
              <a:lnSpc>
                <a:spcPct val="100000"/>
              </a:lnSpc>
              <a:buChar char="•"/>
              <a:defRPr/>
            </a:pPr>
            <a:r>
              <a:rPr lang="nl-NL" altLang="nl-NL" sz="2800" b="1"/>
              <a:t>22 jan       </a:t>
            </a:r>
            <a:r>
              <a:rPr lang="nl-NL" altLang="nl-NL" sz="2800" b="1" err="1"/>
              <a:t>Wegwijsdag</a:t>
            </a:r>
            <a:r>
              <a:rPr lang="nl-NL" altLang="nl-NL" sz="2800" b="1"/>
              <a:t> </a:t>
            </a:r>
            <a:r>
              <a:rPr lang="nl-NL" altLang="nl-NL" sz="2800" b="1">
                <a:cs typeface="Calibri"/>
              </a:rPr>
              <a:t>2020</a:t>
            </a:r>
          </a:p>
          <a:p>
            <a:pPr marL="457200" indent="-457200" eaLnBrk="1" fontAlgn="auto" hangingPunct="1">
              <a:lnSpc>
                <a:spcPct val="100000"/>
              </a:lnSpc>
              <a:buChar char="•"/>
              <a:defRPr/>
            </a:pPr>
            <a:r>
              <a:rPr lang="nl-NL" altLang="nl-NL" sz="2800" b="1"/>
              <a:t>24 jan       na P2 herziening en advies </a:t>
            </a:r>
            <a:endParaRPr lang="nl-NL" altLang="nl-NL" sz="2800" b="1">
              <a:cs typeface="Calibri"/>
            </a:endParaRPr>
          </a:p>
          <a:p>
            <a:pPr marL="457200" indent="-457200" eaLnBrk="1" fontAlgn="auto" hangingPunct="1">
              <a:lnSpc>
                <a:spcPct val="100000"/>
              </a:lnSpc>
              <a:buChar char="•"/>
              <a:defRPr/>
            </a:pPr>
            <a:r>
              <a:rPr lang="nl-NL" altLang="nl-NL" sz="2800" b="1"/>
              <a:t>02 mrt      </a:t>
            </a:r>
            <a:r>
              <a:rPr lang="nl-NL" altLang="nl-NL" sz="2800" b="1" err="1"/>
              <a:t>Profielkeuzedag</a:t>
            </a:r>
            <a:r>
              <a:rPr lang="nl-NL" altLang="nl-NL" sz="2800" b="1"/>
              <a:t>	 </a:t>
            </a:r>
            <a:endParaRPr lang="nl-NL" altLang="nl-NL" sz="2800" b="1">
              <a:cs typeface="Calibri"/>
            </a:endParaRPr>
          </a:p>
          <a:p>
            <a:pPr marL="457200" indent="-457200" eaLnBrk="1" fontAlgn="auto" hangingPunct="1">
              <a:lnSpc>
                <a:spcPct val="100000"/>
              </a:lnSpc>
              <a:buChar char="•"/>
              <a:defRPr/>
            </a:pPr>
            <a:r>
              <a:rPr lang="nl-NL" altLang="nl-NL" sz="2800" b="1"/>
              <a:t>Feb/mrt   Gesprek met mentor en decaan</a:t>
            </a:r>
            <a:endParaRPr lang="nl-NL" altLang="nl-NL" sz="2800" b="1">
              <a:cs typeface="Calibri"/>
            </a:endParaRPr>
          </a:p>
          <a:p>
            <a:pPr marL="457200" indent="-457200" eaLnBrk="1" fontAlgn="auto" hangingPunct="1">
              <a:lnSpc>
                <a:spcPct val="100000"/>
              </a:lnSpc>
              <a:buChar char="•"/>
              <a:defRPr/>
            </a:pPr>
            <a:r>
              <a:rPr lang="nl-NL" altLang="nl-NL" sz="2800" b="1"/>
              <a:t>13 mrt      Definitieve profielkeuze</a:t>
            </a:r>
            <a:endParaRPr lang="nl-NL" altLang="nl-NL" sz="2800" b="1">
              <a:cs typeface="Calibri"/>
            </a:endParaRPr>
          </a:p>
          <a:p>
            <a:pPr marL="182880" indent="-182880" eaLnBrk="1" fontAlgn="auto" hangingPunct="1">
              <a:buFont typeface="Arial"/>
              <a:buChar char="•"/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9088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B868A63F-2B71-4E3F-A076-C4FDFE94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33338"/>
            <a:ext cx="7512050" cy="1312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5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Profielen</a:t>
            </a:r>
            <a:endParaRPr lang="nl-NL" altLang="nl-NL" sz="5400" b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Tijdelijke aanduiding voor inhoud 2">
            <a:extLst>
              <a:ext uri="{FF2B5EF4-FFF2-40B4-BE49-F238E27FC236}">
                <a16:creationId xmlns:a16="http://schemas.microsoft.com/office/drawing/2014/main" id="{0380D294-2286-40FD-B3D4-ED8D50DBC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09" y="1124744"/>
            <a:ext cx="8218148" cy="5733256"/>
          </a:xfrm>
        </p:spPr>
        <p:txBody>
          <a:bodyPr/>
          <a:lstStyle/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2000" b="1"/>
              <a:t>Maatschappij profielen</a:t>
            </a:r>
            <a:endParaRPr lang="nl-NL"/>
          </a:p>
          <a:p>
            <a:pPr lvl="1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Cultuur en Maatschappij</a:t>
            </a:r>
            <a:endParaRPr lang="nl-NL" altLang="nl-NL" sz="3600" b="1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lvl="1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Economie en Maatschappij</a:t>
            </a:r>
            <a:endParaRPr lang="nl-NL" altLang="nl-NL" sz="3600" b="1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marL="182880" indent="-182880" eaLnBrk="1" fontAlgn="auto" hangingPunct="1">
              <a:lnSpc>
                <a:spcPct val="100000"/>
              </a:lnSpc>
              <a:buFont typeface="Arial"/>
              <a:buChar char="•"/>
              <a:defRPr/>
            </a:pPr>
            <a:endParaRPr lang="nl-NL" altLang="nl-NL" sz="2000" b="1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2000" b="1"/>
              <a:t>Natuur profielen</a:t>
            </a:r>
            <a:endParaRPr lang="nl-NL" altLang="nl-NL" sz="2000" b="1">
              <a:cs typeface="Calibri"/>
            </a:endParaRPr>
          </a:p>
          <a:p>
            <a:pPr lvl="1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Natuur en Gezondheid</a:t>
            </a:r>
            <a:endParaRPr lang="nl-NL" altLang="nl-NL" sz="3600" b="1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lvl="1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Natuur en Techniek</a:t>
            </a:r>
            <a:endParaRPr lang="nl-NL" altLang="nl-NL" sz="3600" b="1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marL="182880" indent="-182880" eaLnBrk="1" fontAlgn="auto" hangingPunct="1">
              <a:buFont typeface="Arial"/>
              <a:buChar char="•"/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1376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el 1">
            <a:extLst>
              <a:ext uri="{FF2B5EF4-FFF2-40B4-BE49-F238E27FC236}">
                <a16:creationId xmlns:a16="http://schemas.microsoft.com/office/drawing/2014/main" id="{A82A34F1-DEFE-42B4-B777-F6C56C24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952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48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Opbouw profielen</a:t>
            </a:r>
            <a:endParaRPr lang="nl-NL">
              <a:solidFill>
                <a:srgbClr val="C00000"/>
              </a:solidFill>
            </a:endParaRPr>
          </a:p>
        </p:txBody>
      </p:sp>
      <p:grpSp>
        <p:nvGrpSpPr>
          <p:cNvPr id="2" name="Tijdelijke aanduiding voor SmartArt 3">
            <a:extLst>
              <a:ext uri="{FF2B5EF4-FFF2-40B4-BE49-F238E27FC236}">
                <a16:creationId xmlns:a16="http://schemas.microsoft.com/office/drawing/2014/main" id="{3D1E6BA8-6F4E-460C-9710-3E769363C77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00200"/>
            <a:ext cx="8229600" cy="4525963"/>
            <a:chOff x="272" y="999"/>
            <a:chExt cx="1440" cy="2016"/>
          </a:xfrm>
        </p:grpSpPr>
        <p:cxnSp>
          <p:nvCxnSpPr>
            <p:cNvPr id="1028" name="_s1028">
              <a:extLst>
                <a:ext uri="{FF2B5EF4-FFF2-40B4-BE49-F238E27FC236}">
                  <a16:creationId xmlns:a16="http://schemas.microsoft.com/office/drawing/2014/main" id="{5EB35FF9-B1F6-4A29-9516-AAFC644ED49F}"/>
                </a:ext>
              </a:extLst>
            </p:cNvPr>
            <p:cNvCxnSpPr>
              <a:cxnSpLocks noChangeShapeType="1"/>
              <a:stCxn id="8" idx="1"/>
              <a:endCxn id="3" idx="2"/>
            </p:cNvCxnSpPr>
            <p:nvPr/>
          </p:nvCxnSpPr>
          <p:spPr bwMode="auto">
            <a:xfrm rot="10800000">
              <a:off x="704" y="1287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>
              <a:extLst>
                <a:ext uri="{FF2B5EF4-FFF2-40B4-BE49-F238E27FC236}">
                  <a16:creationId xmlns:a16="http://schemas.microsoft.com/office/drawing/2014/main" id="{89B38D4C-0551-4016-8AF1-50D689BF1F13}"/>
                </a:ext>
              </a:extLst>
            </p:cNvPr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704" y="1287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>
              <a:extLst>
                <a:ext uri="{FF2B5EF4-FFF2-40B4-BE49-F238E27FC236}">
                  <a16:creationId xmlns:a16="http://schemas.microsoft.com/office/drawing/2014/main" id="{65C65094-E850-4CBA-965F-7176B760D325}"/>
                </a:ext>
              </a:extLst>
            </p:cNvPr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704" y="1287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>
              <a:extLst>
                <a:ext uri="{FF2B5EF4-FFF2-40B4-BE49-F238E27FC236}">
                  <a16:creationId xmlns:a16="http://schemas.microsoft.com/office/drawing/2014/main" id="{B51E121A-3C20-4CF2-9F6B-4EED7CE27C20}"/>
                </a:ext>
              </a:extLst>
            </p:cNvPr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704" y="1287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2">
              <a:extLst>
                <a:ext uri="{FF2B5EF4-FFF2-40B4-BE49-F238E27FC236}">
                  <a16:creationId xmlns:a16="http://schemas.microsoft.com/office/drawing/2014/main" id="{317F9584-1BA3-4077-87F4-A404CF35E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Profielen</a:t>
              </a:r>
            </a:p>
          </p:txBody>
        </p:sp>
        <p:sp>
          <p:nvSpPr>
            <p:cNvPr id="5" name="_s1033">
              <a:extLst>
                <a:ext uri="{FF2B5EF4-FFF2-40B4-BE49-F238E27FC236}">
                  <a16:creationId xmlns:a16="http://schemas.microsoft.com/office/drawing/2014/main" id="{EEA4867D-0A8A-4A97-8EAC-7B68B0F8C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Gemeenschappelijk deel</a:t>
              </a:r>
            </a:p>
          </p:txBody>
        </p:sp>
        <p:sp>
          <p:nvSpPr>
            <p:cNvPr id="6" name="_s1034">
              <a:extLst>
                <a:ext uri="{FF2B5EF4-FFF2-40B4-BE49-F238E27FC236}">
                  <a16:creationId xmlns:a16="http://schemas.microsoft.com/office/drawing/2014/main" id="{577BF4B2-F0F7-4477-96FB-4A09D1A5F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Profielvakken</a:t>
              </a:r>
            </a:p>
          </p:txBody>
        </p:sp>
        <p:sp>
          <p:nvSpPr>
            <p:cNvPr id="7" name="_s1035">
              <a:extLst>
                <a:ext uri="{FF2B5EF4-FFF2-40B4-BE49-F238E27FC236}">
                  <a16:creationId xmlns:a16="http://schemas.microsoft.com/office/drawing/2014/main" id="{B76977EC-20CF-4F77-B7EF-BCAEBF5A1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229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Profielkeuzevakken</a:t>
              </a:r>
            </a:p>
          </p:txBody>
        </p:sp>
        <p:sp>
          <p:nvSpPr>
            <p:cNvPr id="8" name="_s1036">
              <a:extLst>
                <a:ext uri="{FF2B5EF4-FFF2-40B4-BE49-F238E27FC236}">
                  <a16:creationId xmlns:a16="http://schemas.microsoft.com/office/drawing/2014/main" id="{E4A4813E-3A9C-4DFB-A70D-2C42F9082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272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Keuze-examenvak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98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CBCAA729-B187-4478-B386-BD363095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260350"/>
            <a:ext cx="7786687" cy="13128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480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Gemeenschappleijk</a:t>
            </a:r>
            <a:r>
              <a:rPr lang="nl-NL" altLang="nl-NL" sz="48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deel</a:t>
            </a:r>
            <a:endParaRPr lang="nl-NL" altLang="nl-NL" sz="4800" b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4B2D92B3-CA61-4761-B1F8-DC48E58C6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48" y="2060898"/>
            <a:ext cx="7511472" cy="4041162"/>
          </a:xfrm>
        </p:spPr>
        <p:txBody>
          <a:bodyPr/>
          <a:lstStyle/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4000" b="1"/>
              <a:t>Nederlands</a:t>
            </a:r>
            <a:endParaRPr lang="nl-NL"/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4000" b="1"/>
              <a:t>Engels</a:t>
            </a:r>
            <a:endParaRPr lang="nl-NL" altLang="nl-NL" sz="4000" b="1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4000" b="1"/>
              <a:t>Maatschappijleer</a:t>
            </a:r>
            <a:endParaRPr lang="nl-NL" altLang="nl-NL" sz="4000" b="1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4000" b="1"/>
              <a:t>Lichamelijke opvoeding</a:t>
            </a:r>
            <a:endParaRPr lang="nl-NL" altLang="nl-NL" sz="4000" b="1">
              <a:cs typeface="Calibri"/>
            </a:endParaRPr>
          </a:p>
          <a:p>
            <a:pPr marL="0" indent="0" eaLnBrk="1" fontAlgn="auto" hangingPunct="1">
              <a:lnSpc>
                <a:spcPct val="100000"/>
              </a:lnSpc>
              <a:buFontTx/>
              <a:buNone/>
              <a:defRPr/>
            </a:pPr>
            <a:r>
              <a:rPr lang="nl-NL" altLang="nl-NL" sz="4000" b="1"/>
              <a:t>CKV</a:t>
            </a:r>
            <a:endParaRPr lang="nl-NL" altLang="nl-NL" sz="4000" b="1">
              <a:cs typeface="Calibri"/>
            </a:endParaRPr>
          </a:p>
          <a:p>
            <a:pPr marL="182880" indent="-182880" eaLnBrk="1" fontAlgn="auto" hangingPunct="1">
              <a:buFont typeface="Arial"/>
              <a:buChar char="•"/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5886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2B6E8-7DED-4102-A07C-C4C26ECA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1521A204-DCE9-462B-8162-F8E0EC88D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299" y="229739"/>
            <a:ext cx="8780533" cy="633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3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E185A-4603-4093-A991-5084710A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B34E5060-E353-4F8B-A2CA-3AC249ACE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912" y="-299"/>
            <a:ext cx="8770496" cy="67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6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Sevenwolden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A3DA"/>
      </a:accent1>
      <a:accent2>
        <a:srgbClr val="FFF001"/>
      </a:accent2>
      <a:accent3>
        <a:srgbClr val="D93234"/>
      </a:accent3>
      <a:accent4>
        <a:srgbClr val="AA7C59"/>
      </a:accent4>
      <a:accent5>
        <a:srgbClr val="51335B"/>
      </a:accent5>
      <a:accent6>
        <a:srgbClr val="70AD47"/>
      </a:accent6>
      <a:hlink>
        <a:srgbClr val="00A3DA"/>
      </a:hlink>
      <a:folHlink>
        <a:srgbClr val="AA7C59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venwolden-BB-EKO-VB-2" id="{61E957B2-F6DA-064E-A168-17F6F75DAF4B}" vid="{ACE4F67E-9643-E141-B2C2-958AB86ED04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F70D3FF7A9B849AC6744C3CCBEFEAD" ma:contentTypeVersion="7" ma:contentTypeDescription="Een nieuw document maken." ma:contentTypeScope="" ma:versionID="b77656f020e11ac6a59e7b02372cf759">
  <xsd:schema xmlns:xsd="http://www.w3.org/2001/XMLSchema" xmlns:xs="http://www.w3.org/2001/XMLSchema" xmlns:p="http://schemas.microsoft.com/office/2006/metadata/properties" xmlns:ns3="fdc198bb-55b8-4658-91a4-ebf9bc183c2e" xmlns:ns4="b959d535-137d-4a1e-894f-bc9fc4f7ad71" targetNamespace="http://schemas.microsoft.com/office/2006/metadata/properties" ma:root="true" ma:fieldsID="83d43e8581e79736b26fb6755ee42c08" ns3:_="" ns4:_="">
    <xsd:import namespace="fdc198bb-55b8-4658-91a4-ebf9bc183c2e"/>
    <xsd:import namespace="b959d535-137d-4a1e-894f-bc9fc4f7ad7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198bb-55b8-4658-91a4-ebf9bc183c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9d535-137d-4a1e-894f-bc9fc4f7ad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F5BAAD-2A75-4F25-AD8B-2BAA56EEF0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412B5E-F15A-40CE-9C01-6F1D2D11E2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c198bb-55b8-4658-91a4-ebf9bc183c2e"/>
    <ds:schemaRef ds:uri="b959d535-137d-4a1e-894f-bc9fc4f7ad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71A58C-DEEC-45F5-808A-34154281A03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OSG Sevenwolden presentatie format</Template>
  <Application>Microsoft Office PowerPoint</Application>
  <PresentationFormat>Diavoorstelling (4:3)</PresentationFormat>
  <Slides>30</Slides>
  <Notes>2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Office-thema</vt:lpstr>
      <vt:lpstr>Welkom  Dinsdag 26 november 2019 Profielkeuze avond voor ouders Havo 3 SLS/JENA/AVO+  </vt:lpstr>
      <vt:lpstr> </vt:lpstr>
      <vt:lpstr>Havo bouwbouw</vt:lpstr>
      <vt:lpstr>Planning</vt:lpstr>
      <vt:lpstr>Profielen</vt:lpstr>
      <vt:lpstr>Opbouw profielen</vt:lpstr>
      <vt:lpstr>Gemeenschappleijk deel</vt:lpstr>
      <vt:lpstr>PowerPoint-presentatie</vt:lpstr>
      <vt:lpstr>PowerPoint-presentatie</vt:lpstr>
      <vt:lpstr>CM kunst</vt:lpstr>
      <vt:lpstr>CM talen</vt:lpstr>
      <vt:lpstr>Wat kun je met CM?</vt:lpstr>
      <vt:lpstr>PowerPoint-presentatie</vt:lpstr>
      <vt:lpstr>Economie &amp; Maatschappij</vt:lpstr>
      <vt:lpstr>International Business College</vt:lpstr>
      <vt:lpstr>Wat kun je met EM?</vt:lpstr>
      <vt:lpstr>PowerPoint-presentatie</vt:lpstr>
      <vt:lpstr>Natuur &amp; Gezondheid</vt:lpstr>
      <vt:lpstr>Wat kan je met NG?</vt:lpstr>
      <vt:lpstr>PowerPoint-presentatie</vt:lpstr>
      <vt:lpstr>Natuur &amp; Techniek</vt:lpstr>
      <vt:lpstr>Wat kun je met NT?</vt:lpstr>
      <vt:lpstr>PowerPoint-presentatie</vt:lpstr>
      <vt:lpstr>Vervolgopleiding</vt:lpstr>
      <vt:lpstr>Kiezen</vt:lpstr>
      <vt:lpstr>Matchen</vt:lpstr>
      <vt:lpstr>Profiel/Vakwijziging</vt:lpstr>
      <vt:lpstr>Informatieve sites</vt:lpstr>
      <vt:lpstr>Nadenken  Overleggen   Keuze maken</vt:lpstr>
      <vt:lpstr>Pitch IBC Pitch MAW Pitch BSM Pitch WIS a/b Pitch SCH/NAT Pitch INF Pitch KUA Pitch BE</vt:lpstr>
    </vt:vector>
  </TitlesOfParts>
  <Company>VolkerBergkamp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 diatitel</dc:title>
  <dc:creator>Niels Krommendijk</dc:creator>
  <cp:revision>2</cp:revision>
  <cp:lastPrinted>2017-10-02T14:43:00Z</cp:lastPrinted>
  <dcterms:created xsi:type="dcterms:W3CDTF">2005-11-28T16:24:07Z</dcterms:created>
  <dcterms:modified xsi:type="dcterms:W3CDTF">2019-12-02T10:26:23Z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0x0101003FF70D3FF7A9B849AC6744C3CCBEFEAD</vt:lpwstr>
  </property>
</Properties>
</file>